
<file path=[Content_Types].xml><?xml version="1.0" encoding="utf-8"?>
<Types xmlns="http://schemas.openxmlformats.org/package/2006/content-types">
  <Default Extension="jpeg" ContentType="image/jpeg"/>
  <Default Extension="JPG" ContentType="image/.jpg"/>
  <Default Extension="gif" ContentType="image/gif"/>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6"/>
  </p:notesMasterIdLst>
  <p:handoutMasterIdLst>
    <p:handoutMasterId r:id="rId47"/>
  </p:handoutMasterIdLst>
  <p:sldIdLst>
    <p:sldId id="1344" r:id="rId3"/>
    <p:sldId id="1364" r:id="rId4"/>
    <p:sldId id="1173" r:id="rId5"/>
    <p:sldId id="1326" r:id="rId7"/>
    <p:sldId id="1327" r:id="rId8"/>
    <p:sldId id="1329" r:id="rId9"/>
    <p:sldId id="1331" r:id="rId10"/>
    <p:sldId id="1340" r:id="rId11"/>
    <p:sldId id="1366" r:id="rId12"/>
    <p:sldId id="1341" r:id="rId13"/>
    <p:sldId id="1332" r:id="rId14"/>
    <p:sldId id="1333" r:id="rId15"/>
    <p:sldId id="1334" r:id="rId16"/>
    <p:sldId id="1335" r:id="rId17"/>
    <p:sldId id="1345" r:id="rId18"/>
    <p:sldId id="1336" r:id="rId19"/>
    <p:sldId id="1369" r:id="rId20"/>
    <p:sldId id="1370" r:id="rId21"/>
    <p:sldId id="1337" r:id="rId22"/>
    <p:sldId id="1346" r:id="rId23"/>
    <p:sldId id="1347" r:id="rId24"/>
    <p:sldId id="1339" r:id="rId25"/>
    <p:sldId id="1342" r:id="rId26"/>
    <p:sldId id="1349" r:id="rId27"/>
    <p:sldId id="1365" r:id="rId28"/>
    <p:sldId id="1348" r:id="rId29"/>
    <p:sldId id="1350" r:id="rId30"/>
    <p:sldId id="1351" r:id="rId31"/>
    <p:sldId id="1352" r:id="rId32"/>
    <p:sldId id="1353" r:id="rId33"/>
    <p:sldId id="1354" r:id="rId34"/>
    <p:sldId id="1355" r:id="rId35"/>
    <p:sldId id="1356" r:id="rId36"/>
    <p:sldId id="1357" r:id="rId37"/>
    <p:sldId id="1358" r:id="rId38"/>
    <p:sldId id="1359" r:id="rId39"/>
    <p:sldId id="1360" r:id="rId40"/>
    <p:sldId id="1361" r:id="rId41"/>
    <p:sldId id="1368" r:id="rId42"/>
    <p:sldId id="1367" r:id="rId43"/>
    <p:sldId id="1362" r:id="rId44"/>
    <p:sldId id="1363" r:id="rId45"/>
    <p:sldId id="1371" r:id="rId46"/>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anose="05000000000000000000" pitchFamily="2" charset="2"/>
      <a:defRPr sz="2000" kern="1200">
        <a:solidFill>
          <a:schemeClr val="tx1"/>
        </a:solidFill>
        <a:latin typeface="Tahoma" panose="020B0604030504040204" pitchFamily="34" charset="0"/>
        <a:ea typeface="+mn-ea"/>
        <a:cs typeface="+mn-cs"/>
      </a:defRPr>
    </a:lvl1pPr>
    <a:lvl2pPr marL="457200" algn="ctr" rtl="0" fontAlgn="base">
      <a:spcBef>
        <a:spcPct val="20000"/>
      </a:spcBef>
      <a:spcAft>
        <a:spcPct val="0"/>
      </a:spcAft>
      <a:buClr>
        <a:schemeClr val="hlink"/>
      </a:buClr>
      <a:buSzPct val="55000"/>
      <a:buFont typeface="Wingdings" panose="05000000000000000000" pitchFamily="2" charset="2"/>
      <a:defRPr sz="2000" kern="1200">
        <a:solidFill>
          <a:schemeClr val="tx1"/>
        </a:solidFill>
        <a:latin typeface="Tahoma" panose="020B0604030504040204" pitchFamily="34" charset="0"/>
        <a:ea typeface="+mn-ea"/>
        <a:cs typeface="+mn-cs"/>
      </a:defRPr>
    </a:lvl2pPr>
    <a:lvl3pPr marL="914400" algn="ctr" rtl="0" fontAlgn="base">
      <a:spcBef>
        <a:spcPct val="20000"/>
      </a:spcBef>
      <a:spcAft>
        <a:spcPct val="0"/>
      </a:spcAft>
      <a:buClr>
        <a:schemeClr val="hlink"/>
      </a:buClr>
      <a:buSzPct val="55000"/>
      <a:buFont typeface="Wingdings" panose="05000000000000000000" pitchFamily="2" charset="2"/>
      <a:defRPr sz="2000" kern="1200">
        <a:solidFill>
          <a:schemeClr val="tx1"/>
        </a:solidFill>
        <a:latin typeface="Tahoma" panose="020B0604030504040204" pitchFamily="34" charset="0"/>
        <a:ea typeface="+mn-ea"/>
        <a:cs typeface="+mn-cs"/>
      </a:defRPr>
    </a:lvl3pPr>
    <a:lvl4pPr marL="1371600" algn="ctr" rtl="0" fontAlgn="base">
      <a:spcBef>
        <a:spcPct val="20000"/>
      </a:spcBef>
      <a:spcAft>
        <a:spcPct val="0"/>
      </a:spcAft>
      <a:buClr>
        <a:schemeClr val="hlink"/>
      </a:buClr>
      <a:buSzPct val="55000"/>
      <a:buFont typeface="Wingdings" panose="05000000000000000000" pitchFamily="2" charset="2"/>
      <a:defRPr sz="2000" kern="1200">
        <a:solidFill>
          <a:schemeClr val="tx1"/>
        </a:solidFill>
        <a:latin typeface="Tahoma" panose="020B0604030504040204" pitchFamily="34" charset="0"/>
        <a:ea typeface="+mn-ea"/>
        <a:cs typeface="+mn-cs"/>
      </a:defRPr>
    </a:lvl4pPr>
    <a:lvl5pPr marL="1828800" algn="ctr" rtl="0" fontAlgn="base">
      <a:spcBef>
        <a:spcPct val="20000"/>
      </a:spcBef>
      <a:spcAft>
        <a:spcPct val="0"/>
      </a:spcAft>
      <a:buClr>
        <a:schemeClr val="hlink"/>
      </a:buClr>
      <a:buSzPct val="55000"/>
      <a:buFont typeface="Wingdings" panose="05000000000000000000" pitchFamily="2" charset="2"/>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67" autoAdjust="0"/>
    <p:restoredTop sz="78632" autoAdjust="0"/>
  </p:normalViewPr>
  <p:slideViewPr>
    <p:cSldViewPr snapToGrid="0">
      <p:cViewPr varScale="1">
        <p:scale>
          <a:sx n="97" d="100"/>
          <a:sy n="97" d="100"/>
        </p:scale>
        <p:origin x="1524" y="84"/>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ln>
          <a:effectLst/>
        </p:spPr>
        <p:txBody>
          <a:bodyPr vert="horz" wrap="square" lIns="91440" tIns="45720" rIns="91440" bIns="45720" numCol="1" anchor="t" anchorCtr="0" compatLnSpc="1"/>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ln>
          <a:effectLst/>
        </p:spPr>
        <p:txBody>
          <a:bodyPr vert="horz" wrap="square" lIns="91440" tIns="45720" rIns="91440" bIns="45720" numCol="1" anchor="b" anchorCtr="0" compatLnSpc="1"/>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SzTx/>
              <a:buFontTx/>
              <a:buNone/>
              <a:defRPr sz="1200"/>
            </a:lvl1pPr>
          </a:lstStyle>
          <a:p>
            <a:fld id="{66017A74-8498-4425-B905-56B59BE89ABC}" type="slidenum">
              <a:rPr lang="de-DE"/>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ln>
          <a:effectLst/>
        </p:spPr>
        <p:txBody>
          <a:bodyPr vert="horz" wrap="square" lIns="91440" tIns="45720" rIns="91440" bIns="45720" numCol="1" anchor="t" anchorCtr="0" compatLnSpc="1"/>
          <a:lstStyle>
            <a:lvl1pPr algn="l" eaLnBrk="0" hangingPunct="0">
              <a:spcBef>
                <a:spcPct val="0"/>
              </a:spcBef>
              <a:buClrTx/>
              <a:buSzTx/>
              <a:buFontTx/>
              <a:buNone/>
              <a:defRPr sz="1200">
                <a:latin typeface="Arial" panose="020B0604020202020204" pitchFamily="34"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ClrTx/>
              <a:buSzTx/>
              <a:buFontTx/>
              <a:buNone/>
              <a:defRPr sz="1200">
                <a:latin typeface="Arial" panose="020B0604020202020204" pitchFamily="34"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ln>
          <a:effectLst/>
        </p:spPr>
        <p:txBody>
          <a:bodyPr vert="horz" wrap="square" lIns="91440" tIns="45720" rIns="91440" bIns="45720" numCol="1" anchor="b" anchorCtr="0" compatLnSpc="1"/>
          <a:lstStyle>
            <a:lvl1pPr algn="l" eaLnBrk="0" hangingPunct="0">
              <a:spcBef>
                <a:spcPct val="0"/>
              </a:spcBef>
              <a:buClrTx/>
              <a:buSzTx/>
              <a:buFontTx/>
              <a:buNone/>
              <a:defRPr sz="1200">
                <a:latin typeface="Arial" panose="020B0604020202020204" pitchFamily="34"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ln>
          <a:effectLst/>
        </p:spPr>
        <p:txBody>
          <a:bodyPr vert="horz" wrap="square" lIns="91440" tIns="45720" rIns="91440" bIns="45720" numCol="1" anchor="b" anchorCtr="0" compatLnSpc="1"/>
          <a:lstStyle>
            <a:lvl1pPr algn="r" eaLnBrk="0" hangingPunct="0">
              <a:spcBef>
                <a:spcPct val="0"/>
              </a:spcBef>
              <a:buClrTx/>
              <a:buSzTx/>
              <a:buFontTx/>
              <a:buNone/>
              <a:defRPr sz="1200">
                <a:latin typeface="Arial" panose="020B0604020202020204" pitchFamily="34" charset="0"/>
              </a:defRPr>
            </a:lvl1pPr>
          </a:lstStyle>
          <a:p>
            <a:fld id="{D37F8DB4-A4FF-4A8B-9A85-9B1874A58FCC}"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anose="02020603050405020304"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endParaRPr lang="en-AU" sz="1200" b="0" i="0" kern="1200" dirty="0">
              <a:solidFill>
                <a:schemeClr val="tx1"/>
              </a:solidFill>
              <a:effectLst/>
              <a:latin typeface="Times New Roman" panose="02020603050405020304" pitchFamily="18" charset="0"/>
              <a:ea typeface="+mn-ea"/>
              <a:cs typeface="+mn-cs"/>
            </a:endParaRPr>
          </a:p>
          <a:p>
            <a:r>
              <a:rPr lang="en-AU" sz="1200" b="0" i="0" kern="1200" dirty="0">
                <a:solidFill>
                  <a:schemeClr val="tx1"/>
                </a:solidFill>
                <a:effectLst/>
                <a:latin typeface="Times New Roman" panose="02020603050405020304"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endParaRPr lang="en-AU" sz="1200" b="0" i="0" kern="1200" dirty="0">
              <a:solidFill>
                <a:schemeClr val="tx1"/>
              </a:solidFill>
              <a:effectLst/>
              <a:latin typeface="Times New Roman" panose="02020603050405020304"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r>
              <a:rPr lang="de-DE"/>
              <a:t>University of Pennsylvania</a:t>
            </a:r>
            <a:endParaRPr lang="en-GB"/>
          </a:p>
        </p:txBody>
      </p:sp>
      <p:sp>
        <p:nvSpPr>
          <p:cNvPr id="6" name="Slide Number Placeholder 5"/>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r>
              <a:rPr lang="de-DE"/>
              <a:t>University of Pennsylvania</a:t>
            </a:r>
            <a:endParaRPr lang="en-GB"/>
          </a:p>
        </p:txBody>
      </p:sp>
      <p:sp>
        <p:nvSpPr>
          <p:cNvPr id="6" name="Slide Number Placeholder 5"/>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05072F42-4DFA-4725-86F9-7594E4AB4EB5}" type="slidenum">
              <a:rPr lang="en-GB" smtClean="0"/>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anose="05000000000000000000" pitchFamily="2" charset="2"/>
              <a:buNone/>
              <a:defRPr/>
            </a:lvl1pPr>
          </a:lstStyle>
          <a:p>
            <a:r>
              <a:rPr lang="en-GB"/>
              <a:t>Click to edit Master subtitle style</a:t>
            </a:r>
            <a:endParaRPr lang="en-GB"/>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r>
              <a:rPr lang="de-DE"/>
              <a:t>University of Pennsylvania</a:t>
            </a:r>
            <a:endParaRPr lang="en-GB"/>
          </a:p>
        </p:txBody>
      </p:sp>
      <p:sp>
        <p:nvSpPr>
          <p:cNvPr id="6" name="Slide Number Placeholder 5"/>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r>
              <a:rPr lang="de-DE"/>
              <a:t>University of Pennsylvania</a:t>
            </a:r>
            <a:endParaRPr lang="en-GB"/>
          </a:p>
        </p:txBody>
      </p:sp>
      <p:sp>
        <p:nvSpPr>
          <p:cNvPr id="7" name="Slide Number Placeholder 6"/>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r>
              <a:rPr lang="de-DE"/>
              <a:t>University of Pennsylvania</a:t>
            </a:r>
            <a:endParaRPr lang="en-GB"/>
          </a:p>
        </p:txBody>
      </p:sp>
      <p:sp>
        <p:nvSpPr>
          <p:cNvPr id="9" name="Slide Number Placeholder 8"/>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r>
              <a:rPr lang="de-DE"/>
              <a:t>University of Pennsylvania</a:t>
            </a:r>
            <a:endParaRPr lang="en-GB"/>
          </a:p>
        </p:txBody>
      </p:sp>
      <p:sp>
        <p:nvSpPr>
          <p:cNvPr id="4" name="Slide Number Placeholder 3"/>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r>
              <a:rPr lang="de-DE"/>
              <a:t>University of Pennsylvania</a:t>
            </a:r>
            <a:endParaRPr lang="en-GB"/>
          </a:p>
        </p:txBody>
      </p:sp>
      <p:sp>
        <p:nvSpPr>
          <p:cNvPr id="7" name="Slide Number Placeholder 6"/>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r>
              <a:rPr lang="de-DE"/>
              <a:t>University of Pennsylvania</a:t>
            </a:r>
            <a:endParaRPr lang="en-GB"/>
          </a:p>
        </p:txBody>
      </p:sp>
      <p:sp>
        <p:nvSpPr>
          <p:cNvPr id="7" name="Slide Number Placeholder 6"/>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cs.aws.amazon.com/lambda/latest/dg/welcome.html" TargetMode="External"/><Relationship Id="rId2" Type="http://schemas.openxmlformats.org/officeDocument/2006/relationships/hyperlink" Target="https://docs.aws.amazon.com/AmazonECS/latest/developerguide/Welcome.html" TargetMode="External"/><Relationship Id="rId1" Type="http://schemas.openxmlformats.org/officeDocument/2006/relationships/hyperlink" Target="https://docs.docker.com/v17.09/engine/docker-overview/#what-can-i-use-docker-fo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medium.com/@amiram_26122/the-hidden-costs-of-serverless-6ced7844780b" TargetMode="Externa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p:cNvGrpSpPr>
            <a:grpSpLocks noGrp="1" noRot="1" noChangeAspect="1" noMove="1" noResize="1" noUngrp="1"/>
          </p:cNvGrpSpPr>
          <p:nvPr/>
        </p:nvGrpSpPr>
        <p:grpSpPr>
          <a:xfrm>
            <a:off x="1155481" y="498348"/>
            <a:ext cx="9902663" cy="5861304"/>
            <a:chOff x="1155481" y="498348"/>
            <a:chExt cx="9902663" cy="5861304"/>
          </a:xfrm>
        </p:grpSpPr>
        <p:sp>
          <p:nvSpPr>
            <p:cNvPr id="11" name="Oval 5"/>
            <p:cNvSpPr>
              <a:spLocks noChangeArrowheads="1"/>
            </p:cNvSpPr>
            <p:nvPr/>
          </p:nvSpPr>
          <p:spPr bwMode="auto">
            <a:xfrm>
              <a:off x="1155481" y="498348"/>
              <a:ext cx="5861304" cy="5861304"/>
            </a:xfrm>
            <a:prstGeom prst="ellipse">
              <a:avLst/>
            </a:prstGeom>
            <a:solidFill>
              <a:schemeClr val="accent1">
                <a:alpha val="55000"/>
              </a:schemeClr>
            </a:solidFill>
            <a:ln>
              <a:noFill/>
            </a:ln>
          </p:spPr>
        </p:sp>
        <p:sp>
          <p:nvSpPr>
            <p:cNvPr id="12" name="Oval 11"/>
            <p:cNvSpPr>
              <a:spLocks noChangeArrowheads="1"/>
            </p:cNvSpPr>
            <p:nvPr/>
          </p:nvSpPr>
          <p:spPr bwMode="auto">
            <a:xfrm>
              <a:off x="5196840" y="498348"/>
              <a:ext cx="5861304" cy="5861304"/>
            </a:xfrm>
            <a:prstGeom prst="ellipse">
              <a:avLst/>
            </a:prstGeom>
            <a:solidFill>
              <a:schemeClr val="accent1">
                <a:alpha val="55000"/>
              </a:schemeClr>
            </a:solidFill>
            <a:ln>
              <a:noFill/>
            </a:ln>
          </p:spPr>
        </p:sp>
        <p:sp>
          <p:nvSpPr>
            <p:cNvPr id="13" name="Oval 5"/>
            <p:cNvSpPr>
              <a:spLocks noChangeArrowheads="1"/>
            </p:cNvSpPr>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p:cNvSpPr>
            <a:spLocks noGrp="1" noRot="1" noChangeAspect="1" noMove="1" noResize="1" noEditPoints="1" noAdjustHandles="1" noChangeArrowheads="1" noChangeShapeType="1" noTextEdit="1"/>
          </p:cNvSpPr>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p:cNvSpPr>
            <a:spLocks noGrp="1"/>
          </p:cNvSpPr>
          <p:nvPr>
            <p:ph type="subTitle" idx="1"/>
          </p:nvPr>
        </p:nvSpPr>
        <p:spPr>
          <a:xfrm>
            <a:off x="1524000" y="4495800"/>
            <a:ext cx="9144000" cy="762000"/>
          </a:xfrm>
        </p:spPr>
        <p:txBody>
          <a:bodyPr>
            <a:normAutofit/>
          </a:bodyPr>
          <a:lstStyle/>
          <a:p>
            <a:r>
              <a:rPr lang="en-US" sz="1800" dirty="0"/>
              <a:t>CITS5503- Week 3</a:t>
            </a:r>
            <a:endParaRPr lang="en-US" sz="1800" dirty="0"/>
          </a:p>
          <a:p>
            <a:r>
              <a:rPr lang="en-US" sz="1800" dirty="0"/>
              <a:t>Dr Anwarul Patwary</a:t>
            </a:r>
            <a:endParaRPr lang="en-US" sz="1800" dirty="0"/>
          </a:p>
        </p:txBody>
      </p:sp>
      <p:sp>
        <p:nvSpPr>
          <p:cNvPr id="4" name="Footer Placeholder 3"/>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fld>
            <a:endParaRPr lang="en-GB">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457200" y="274638"/>
            <a:ext cx="8229600" cy="792162"/>
          </a:xfrm>
        </p:spPr>
        <p:txBody>
          <a:bodyPr/>
          <a:lstStyle/>
          <a:p>
            <a:r>
              <a:rPr lang="en-US" dirty="0"/>
              <a:t>Dynamic Binary Translation</a:t>
            </a:r>
            <a:endParaRPr lang="en-US" dirty="0"/>
          </a:p>
        </p:txBody>
      </p:sp>
      <p:cxnSp>
        <p:nvCxnSpPr>
          <p:cNvPr id="21" name="Straight Arrow Connector 20"/>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ebx</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eax</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24" name="Rectangle 23"/>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cli</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25" name="Rectangle 24"/>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and   </a:t>
            </a:r>
            <a:r>
              <a:rPr lang="en-US" sz="1400" b="1" dirty="0" err="1">
                <a:solidFill>
                  <a:schemeClr val="tx1"/>
                </a:solidFill>
                <a:latin typeface="Courier New" panose="02070309020205020404" pitchFamily="49" charset="0"/>
                <a:cs typeface="Courier New" panose="02070309020205020404" pitchFamily="49" charset="0"/>
              </a:rPr>
              <a:t>ebx</a:t>
            </a:r>
            <a:r>
              <a:rPr lang="en-US" sz="1400" b="1" dirty="0">
                <a:solidFill>
                  <a:schemeClr val="tx1"/>
                </a:solidFill>
                <a:latin typeface="Courier New" panose="02070309020205020404" pitchFamily="49" charset="0"/>
                <a:cs typeface="Courier New" panose="02070309020205020404" pitchFamily="49" charset="0"/>
              </a:rPr>
              <a:t>, ~0xfff</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26" name="Rectangle 25"/>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ebx</a:t>
            </a:r>
            <a:r>
              <a:rPr lang="en-US" sz="1400" b="1" dirty="0">
                <a:solidFill>
                  <a:schemeClr val="tx1"/>
                </a:solidFill>
                <a:latin typeface="Courier New" panose="02070309020205020404" pitchFamily="49" charset="0"/>
                <a:cs typeface="Courier New" panose="02070309020205020404" pitchFamily="49" charset="0"/>
              </a:rPr>
              <a:t>, cr3</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27" name="Rectangle 26"/>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sti</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28" name="Rectangle 27"/>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ret</a:t>
            </a:r>
            <a:endParaRPr lang="en-US" sz="1400" b="1" dirty="0">
              <a:solidFill>
                <a:schemeClr val="tx1"/>
              </a:solidFill>
              <a:latin typeface="Courier New" panose="02070309020205020404" pitchFamily="49" charset="0"/>
              <a:cs typeface="Courier New" panose="02070309020205020404" pitchFamily="49" charset="0"/>
            </a:endParaRPr>
          </a:p>
        </p:txBody>
      </p:sp>
      <p:cxnSp>
        <p:nvCxnSpPr>
          <p:cNvPr id="29" name="Straight Connector 28"/>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ebx</a:t>
            </a:r>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eax</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32" name="Rectangle 31"/>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[CPU_IE], 0</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33" name="Rectangle 32"/>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and   </a:t>
            </a:r>
            <a:r>
              <a:rPr lang="en-US" sz="1400" b="1" dirty="0" err="1">
                <a:solidFill>
                  <a:schemeClr val="tx1"/>
                </a:solidFill>
                <a:latin typeface="Courier New" panose="02070309020205020404" pitchFamily="49" charset="0"/>
                <a:cs typeface="Courier New" panose="02070309020205020404" pitchFamily="49" charset="0"/>
              </a:rPr>
              <a:t>ebx</a:t>
            </a:r>
            <a:r>
              <a:rPr lang="en-US" sz="1400" b="1" dirty="0">
                <a:solidFill>
                  <a:schemeClr val="tx1"/>
                </a:solidFill>
                <a:latin typeface="Courier New" panose="02070309020205020404" pitchFamily="49" charset="0"/>
                <a:cs typeface="Courier New" panose="02070309020205020404" pitchFamily="49" charset="0"/>
              </a:rPr>
              <a:t>, ~0xfff</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34" name="Rectangle 33"/>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[CO_ARG], </a:t>
            </a:r>
            <a:r>
              <a:rPr lang="en-US" sz="1400" b="1" dirty="0" err="1">
                <a:solidFill>
                  <a:schemeClr val="tx1"/>
                </a:solidFill>
                <a:latin typeface="Courier New" panose="02070309020205020404" pitchFamily="49" charset="0"/>
                <a:cs typeface="Courier New" panose="02070309020205020404" pitchFamily="49" charset="0"/>
              </a:rPr>
              <a:t>ebx</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35" name="Rectangle 34"/>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call  HANDLE_CR3</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36" name="Rectangle 35"/>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mov</a:t>
            </a:r>
            <a:r>
              <a:rPr lang="en-US" sz="1400" b="1" dirty="0">
                <a:solidFill>
                  <a:schemeClr val="tx1"/>
                </a:solidFill>
                <a:latin typeface="Courier New" panose="02070309020205020404" pitchFamily="49" charset="0"/>
                <a:cs typeface="Courier New" panose="02070309020205020404" pitchFamily="49" charset="0"/>
              </a:rPr>
              <a:t>   [CPU_IE], 1</a:t>
            </a:r>
            <a:endParaRPr lang="en-US" sz="1400" b="1" dirty="0">
              <a:solidFill>
                <a:schemeClr val="tx1"/>
              </a:solidFill>
              <a:latin typeface="Courier New" panose="02070309020205020404" pitchFamily="49" charset="0"/>
              <a:cs typeface="Courier New" panose="02070309020205020404" pitchFamily="49" charset="0"/>
            </a:endParaRPr>
          </a:p>
        </p:txBody>
      </p:sp>
      <p:cxnSp>
        <p:nvCxnSpPr>
          <p:cNvPr id="37" name="Straight Connector 36"/>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test  [CPU_IRQ], 1</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0" name="Rectangle 39"/>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jne</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1" name="Rectangle 40"/>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anose="02070309020205020404" pitchFamily="49" charset="0"/>
                <a:cs typeface="Courier New" panose="02070309020205020404" pitchFamily="49" charset="0"/>
              </a:rPr>
              <a:t>call  HANDLE_INTS</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2" name="Rectangle 41"/>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anose="02070309020205020404" pitchFamily="49" charset="0"/>
                <a:cs typeface="Courier New" panose="02070309020205020404" pitchFamily="49" charset="0"/>
              </a:rPr>
              <a:t>jmp</a:t>
            </a:r>
            <a:r>
              <a:rPr lang="en-US" sz="1400" b="1" dirty="0">
                <a:solidFill>
                  <a:schemeClr val="tx1"/>
                </a:solidFill>
                <a:latin typeface="Courier New" panose="02070309020205020404" pitchFamily="49" charset="0"/>
                <a:cs typeface="Courier New" panose="02070309020205020404" pitchFamily="49" charset="0"/>
              </a:rPr>
              <a:t>   HANDLE_RET</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3" name="Rectangle 42"/>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endParaRPr lang="en-US" sz="1600" b="1" dirty="0">
              <a:solidFill>
                <a:schemeClr val="bg1"/>
              </a:solidFill>
            </a:endParaRPr>
          </a:p>
        </p:txBody>
      </p:sp>
      <p:sp>
        <p:nvSpPr>
          <p:cNvPr id="44" name="TextBox 43"/>
          <p:cNvSpPr txBox="1"/>
          <p:nvPr/>
        </p:nvSpPr>
        <p:spPr>
          <a:xfrm>
            <a:off x="3618927" y="1495697"/>
            <a:ext cx="1276953" cy="369332"/>
          </a:xfrm>
          <a:prstGeom prst="rect">
            <a:avLst/>
          </a:prstGeom>
          <a:noFill/>
        </p:spPr>
        <p:txBody>
          <a:bodyPr wrap="none" rtlCol="0">
            <a:spAutoFit/>
          </a:bodyPr>
          <a:lstStyle/>
          <a:p>
            <a:pPr algn="ctr"/>
            <a:r>
              <a:rPr lang="en-US" b="1" dirty="0"/>
              <a:t>Guest Code</a:t>
            </a:r>
            <a:endParaRPr lang="en-US" b="1" dirty="0"/>
          </a:p>
        </p:txBody>
      </p:sp>
      <p:sp>
        <p:nvSpPr>
          <p:cNvPr id="45" name="TextBox 44"/>
          <p:cNvSpPr txBox="1"/>
          <p:nvPr/>
        </p:nvSpPr>
        <p:spPr>
          <a:xfrm>
            <a:off x="7057999" y="1495697"/>
            <a:ext cx="1866408" cy="369332"/>
          </a:xfrm>
          <a:prstGeom prst="rect">
            <a:avLst/>
          </a:prstGeom>
          <a:noFill/>
        </p:spPr>
        <p:txBody>
          <a:bodyPr wrap="none" rtlCol="0">
            <a:spAutoFit/>
          </a:bodyPr>
          <a:lstStyle/>
          <a:p>
            <a:pPr algn="ctr"/>
            <a:r>
              <a:rPr lang="en-US" b="1" dirty="0"/>
              <a:t>Translation Cache</a:t>
            </a:r>
            <a:endParaRPr lang="en-US" b="1" dirty="0"/>
          </a:p>
        </p:txBody>
      </p:sp>
      <p:sp>
        <p:nvSpPr>
          <p:cNvPr id="46" name="Right Arrow 45"/>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endParaRPr lang="en-US" dirty="0"/>
          </a:p>
          <a:p>
            <a:pPr>
              <a:defRPr/>
            </a:pPr>
            <a:r>
              <a:rPr lang="en-US" dirty="0"/>
              <a:t>AWS Nitro – a hypervisor based on KVM</a:t>
            </a:r>
            <a:endParaRPr lang="en-US" dirty="0"/>
          </a:p>
          <a:p>
            <a:pPr>
              <a:defRPr/>
            </a:pPr>
            <a:r>
              <a:rPr lang="en-US" dirty="0"/>
              <a:t>AWS also offers actual ”bare metal” machines – with no virtualization</a:t>
            </a:r>
            <a:endParaRPr lang="en-US" dirty="0"/>
          </a:p>
          <a:p>
            <a:pPr>
              <a:defRPr/>
            </a:pPr>
            <a:r>
              <a:rPr lang="en-US" dirty="0"/>
              <a:t>Different VM types are represented by AMIs that are either</a:t>
            </a:r>
            <a:endParaRPr lang="en-US" dirty="0"/>
          </a:p>
          <a:p>
            <a:pPr lvl="1">
              <a:defRPr/>
            </a:pPr>
            <a:r>
              <a:rPr lang="en-US" dirty="0"/>
              <a:t>PV </a:t>
            </a:r>
            <a:r>
              <a:rPr lang="en-US" dirty="0" err="1"/>
              <a:t>paravirtual</a:t>
            </a:r>
            <a:r>
              <a:rPr lang="en-US" dirty="0"/>
              <a:t> (Linux only)</a:t>
            </a:r>
            <a:endParaRPr lang="en-US" dirty="0"/>
          </a:p>
          <a:p>
            <a:pPr lvl="1">
              <a:defRPr/>
            </a:pPr>
            <a:r>
              <a:rPr lang="en-US" dirty="0"/>
              <a:t>HVM hardware virtual machine (Linux and Windows)</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endParaRPr lang="en-US" dirty="0"/>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endParaRPr lang="en-US" dirty="0"/>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endParaRPr lang="en-US" dirty="0"/>
          </a:p>
          <a:p>
            <a:pPr lvl="1">
              <a:defRPr/>
            </a:pPr>
            <a:r>
              <a:rPr lang="en-US" dirty="0"/>
              <a:t>However – Hypervisor represents an “attack surface” not present in native OSs and so they are subject to vulnerabilities</a:t>
            </a:r>
            <a:endParaRPr lang="en-US" dirty="0"/>
          </a:p>
          <a:p>
            <a:pPr>
              <a:defRPr/>
            </a:pPr>
            <a:r>
              <a:rPr lang="en-US" dirty="0"/>
              <a:t>Virtualized OS</a:t>
            </a:r>
            <a:endParaRPr lang="en-US" dirty="0"/>
          </a:p>
          <a:p>
            <a:pPr lvl="1">
              <a:defRPr/>
            </a:pPr>
            <a:r>
              <a:rPr lang="en-US" dirty="0"/>
              <a:t>Same vulnerabilities as a non-virtualized OS </a:t>
            </a:r>
            <a:endParaRPr lang="en-US" dirty="0"/>
          </a:p>
          <a:p>
            <a:pPr>
              <a:defRPr/>
            </a:pPr>
            <a:r>
              <a:rPr lang="en-US" dirty="0"/>
              <a:t>VM to VM</a:t>
            </a:r>
            <a:endParaRPr lang="en-US" dirty="0"/>
          </a:p>
          <a:p>
            <a:pPr lvl="1">
              <a:defRPr/>
            </a:pPr>
            <a:r>
              <a:rPr lang="en-US" dirty="0"/>
              <a:t>Theoretically possible to access memory in one VM from another but very hard to do</a:t>
            </a:r>
            <a:endParaRPr lang="en-US" dirty="0"/>
          </a:p>
          <a:p>
            <a:pPr>
              <a:defRPr/>
            </a:pPr>
            <a:r>
              <a:rPr lang="en-US" dirty="0"/>
              <a:t>AWS itself introduces security vulnerabilities – e.g. access to keys, usernames and passwords</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endParaRPr lang="en-US" dirty="0"/>
          </a:p>
          <a:p>
            <a:pPr lvl="1">
              <a:defRPr/>
            </a:pPr>
            <a:r>
              <a:rPr lang="en-US" dirty="0"/>
              <a:t>Virtual hosts using a different hostname, configuration file</a:t>
            </a:r>
            <a:endParaRPr lang="en-US" dirty="0"/>
          </a:p>
          <a:p>
            <a:pPr>
              <a:defRPr/>
            </a:pPr>
            <a:r>
              <a:rPr lang="en-US" dirty="0"/>
              <a:t>Virtual Environments</a:t>
            </a:r>
            <a:endParaRPr lang="en-US" dirty="0"/>
          </a:p>
          <a:p>
            <a:pPr lvl="1">
              <a:defRPr/>
            </a:pPr>
            <a:r>
              <a:rPr lang="en-US" dirty="0"/>
              <a:t>Java, Python and Ruby amongst others have the ability to configure separate versions of language and libraries</a:t>
            </a:r>
            <a:endParaRPr lang="en-US" dirty="0"/>
          </a:p>
          <a:p>
            <a:pPr>
              <a:defRPr/>
            </a:pPr>
            <a:r>
              <a:rPr lang="en-US" dirty="0"/>
              <a:t>Containers</a:t>
            </a:r>
            <a:endParaRPr lang="en-US" dirty="0"/>
          </a:p>
          <a:p>
            <a:pPr lvl="1">
              <a:defRPr/>
            </a:pPr>
            <a:r>
              <a:rPr lang="en-US" dirty="0"/>
              <a:t>Like VMs but run in user space and packages binaries and libraries</a:t>
            </a:r>
            <a:endParaRPr lang="en-US" dirty="0"/>
          </a:p>
          <a:p>
            <a:pPr lvl="1">
              <a:defRPr/>
            </a:pPr>
            <a:r>
              <a:rPr lang="en-US" dirty="0"/>
              <a:t>Docker, Kubernetes, AWS Containers (Docker)</a:t>
            </a:r>
            <a:endParaRPr lang="en-US" dirty="0"/>
          </a:p>
          <a:p>
            <a:pPr>
              <a:defRPr/>
            </a:pPr>
            <a:r>
              <a:rPr lang="en-US" dirty="0" err="1"/>
              <a:t>Serverless</a:t>
            </a:r>
            <a:r>
              <a:rPr lang="en-US" dirty="0"/>
              <a:t> Environments</a:t>
            </a:r>
            <a:endParaRPr lang="en-US" dirty="0"/>
          </a:p>
          <a:p>
            <a:pPr lvl="1">
              <a:defRPr/>
            </a:pPr>
            <a:r>
              <a:rPr lang="en-US" dirty="0"/>
              <a:t>Code is executed in response to an event, including HTTP</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endParaRPr lang="en-US" dirty="0"/>
          </a:p>
          <a:p>
            <a:pPr>
              <a:defRPr/>
            </a:pPr>
            <a:r>
              <a:rPr lang="en-US" dirty="0"/>
              <a:t>Docker</a:t>
            </a:r>
            <a:endParaRPr lang="en-US" dirty="0"/>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endParaRPr lang="en-US" dirty="0"/>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endParaRPr lang="en-US" dirty="0"/>
          </a:p>
          <a:p>
            <a:pPr lvl="1">
              <a:defRPr/>
            </a:pPr>
            <a:r>
              <a:rPr lang="en-US" dirty="0"/>
              <a:t>Manages data, network, processes, communication, </a:t>
            </a:r>
            <a:r>
              <a:rPr lang="en-US" dirty="0" err="1"/>
              <a:t>etc</a:t>
            </a:r>
            <a:endParaRPr lang="en-US" dirty="0"/>
          </a:p>
          <a:p>
            <a:pPr>
              <a:defRPr/>
            </a:pPr>
            <a:r>
              <a:rPr lang="en-US" dirty="0"/>
              <a:t>REST API used to communicate with server</a:t>
            </a:r>
            <a:endParaRPr lang="en-US" dirty="0"/>
          </a:p>
          <a:p>
            <a:pPr>
              <a:defRPr/>
            </a:pPr>
            <a:r>
              <a:rPr lang="en-US" dirty="0"/>
              <a:t>CLI to execute docker containers</a:t>
            </a:r>
            <a:endParaRPr lang="en-US" dirty="0"/>
          </a:p>
          <a:p>
            <a:pPr>
              <a:defRPr/>
            </a:pPr>
            <a:r>
              <a:rPr lang="en-US" dirty="0"/>
              <a:t>Instructions for creating a container is placed in an image</a:t>
            </a:r>
            <a:endParaRPr lang="en-US" dirty="0"/>
          </a:p>
          <a:p>
            <a:pPr>
              <a:defRPr/>
            </a:pPr>
            <a:r>
              <a:rPr lang="en-US" dirty="0"/>
              <a:t>Services orchestrate docker containers in swarms</a:t>
            </a:r>
            <a:endParaRPr lang="en-US" dirty="0"/>
          </a:p>
          <a:p>
            <a:pPr marL="0" indent="0">
              <a:buNone/>
              <a:defRPr/>
            </a:pPr>
            <a:endParaRPr lang="en-US" dirty="0"/>
          </a:p>
        </p:txBody>
      </p:sp>
      <p:pic>
        <p:nvPicPr>
          <p:cNvPr id="4" name="Picture 3"/>
          <p:cNvPicPr>
            <a:picLocks noChangeAspect="1"/>
          </p:cNvPicPr>
          <p:nvPr/>
        </p:nvPicPr>
        <p:blipFill>
          <a:blip r:embed="rId1"/>
          <a:stretch>
            <a:fillRect/>
          </a:stretch>
        </p:blipFill>
        <p:spPr>
          <a:xfrm>
            <a:off x="7394430" y="2901930"/>
            <a:ext cx="4566557" cy="3564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88490" y="972457"/>
            <a:ext cx="10165310" cy="511560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endParaRPr lang="en-US" dirty="0"/>
          </a:p>
          <a:p>
            <a:pPr lvl="1">
              <a:defRPr/>
            </a:pPr>
            <a:r>
              <a:rPr lang="en-US" dirty="0"/>
              <a:t>Contains Docker Images</a:t>
            </a:r>
            <a:endParaRPr lang="en-US" dirty="0"/>
          </a:p>
          <a:p>
            <a:pPr lvl="2">
              <a:defRPr/>
            </a:pPr>
            <a:r>
              <a:rPr lang="en-US" dirty="0"/>
              <a:t>Instructions to create a Docker Container</a:t>
            </a:r>
            <a:endParaRPr lang="en-US" dirty="0"/>
          </a:p>
          <a:p>
            <a:pPr lvl="2">
              <a:defRPr/>
            </a:pPr>
            <a:r>
              <a:rPr lang="en-US" dirty="0"/>
              <a:t>Images provide applications, libraries and operating system files </a:t>
            </a:r>
            <a:endParaRPr lang="en-US" dirty="0"/>
          </a:p>
          <a:p>
            <a:pPr lvl="1">
              <a:defRPr/>
            </a:pPr>
            <a:r>
              <a:rPr lang="en-US" dirty="0"/>
              <a:t>Docker Images can be pulled down to Docker Host</a:t>
            </a:r>
            <a:endParaRPr lang="en-US" dirty="0"/>
          </a:p>
          <a:p>
            <a:pPr>
              <a:defRPr/>
            </a:pPr>
            <a:r>
              <a:rPr lang="en-US" dirty="0"/>
              <a:t>Docker Host</a:t>
            </a:r>
            <a:endParaRPr lang="en-US" dirty="0"/>
          </a:p>
          <a:p>
            <a:pPr lvl="1">
              <a:defRPr/>
            </a:pPr>
            <a:r>
              <a:rPr lang="en-US" dirty="0"/>
              <a:t>Host running the containers</a:t>
            </a:r>
            <a:endParaRPr lang="en-US" dirty="0"/>
          </a:p>
          <a:p>
            <a:pPr lvl="1">
              <a:defRPr/>
            </a:pPr>
            <a:r>
              <a:rPr lang="en-US" dirty="0"/>
              <a:t>Docker daemon – server process that manages the Docker containers</a:t>
            </a:r>
            <a:endParaRPr lang="en-US" dirty="0"/>
          </a:p>
          <a:p>
            <a:pPr>
              <a:defRPr/>
            </a:pPr>
            <a:r>
              <a:rPr lang="en-US" dirty="0"/>
              <a:t>Docker Client</a:t>
            </a:r>
            <a:endParaRPr lang="en-US" dirty="0"/>
          </a:p>
          <a:p>
            <a:pPr lvl="1">
              <a:defRPr/>
            </a:pPr>
            <a:r>
              <a:rPr lang="en-US" dirty="0"/>
              <a:t>Client app that allows users to issue Docker commands</a:t>
            </a:r>
            <a:endParaRPr lang="en-US" dirty="0"/>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list</a:t>
            </a:r>
            <a:endParaRPr lang="en-US" dirty="0"/>
          </a:p>
        </p:txBody>
      </p:sp>
      <p:sp>
        <p:nvSpPr>
          <p:cNvPr id="3" name="Content Placeholder 2"/>
          <p:cNvSpPr>
            <a:spLocks noGrp="1"/>
          </p:cNvSpPr>
          <p:nvPr>
            <p:ph idx="1"/>
          </p:nvPr>
        </p:nvSpPr>
        <p:spPr/>
        <p:txBody>
          <a:bodyPr/>
          <a:lstStyle/>
          <a:p>
            <a:r>
              <a:rPr lang="en-US" dirty="0"/>
              <a:t>Docker overview: </a:t>
            </a:r>
            <a:r>
              <a:rPr lang="en-US" dirty="0">
                <a:hlinkClick r:id="rId1"/>
              </a:rPr>
              <a:t>https://docs.docker.com/v17.09/engine/docker-overview/#what-can-i-use-docker-for</a:t>
            </a:r>
            <a:endParaRPr lang="en-US" dirty="0"/>
          </a:p>
          <a:p>
            <a:r>
              <a:rPr lang="en-US" dirty="0"/>
              <a:t>ECS, ECR and </a:t>
            </a:r>
            <a:r>
              <a:rPr lang="en-US" dirty="0" err="1"/>
              <a:t>Fargate</a:t>
            </a:r>
            <a:r>
              <a:rPr lang="en-US" dirty="0"/>
              <a:t>: </a:t>
            </a:r>
            <a:r>
              <a:rPr lang="en-US" dirty="0">
                <a:hlinkClick r:id="rId2"/>
              </a:rPr>
              <a:t>https://docs.aws.amazon.com/AmazonECS/latest/developerguide/Welcome.html</a:t>
            </a:r>
            <a:endParaRPr lang="en-US" dirty="0"/>
          </a:p>
          <a:p>
            <a:r>
              <a:rPr lang="en-US" dirty="0"/>
              <a:t>Lambda: </a:t>
            </a:r>
            <a:r>
              <a:rPr lang="en-US" dirty="0">
                <a:hlinkClick r:id="rId3"/>
              </a:rPr>
              <a:t>https://docs.aws.amazon.com/lambda/latest/dg/welcome.html</a:t>
            </a:r>
            <a:endParaRPr lang="en-US"/>
          </a:p>
          <a:p>
            <a:endParaRPr lang="en-US" dirty="0"/>
          </a:p>
          <a:p>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endParaRPr lang="en-US" dirty="0"/>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endParaRPr lang="en-US" dirty="0"/>
          </a:p>
          <a:p>
            <a:pPr lvl="1">
              <a:defRPr/>
            </a:pPr>
            <a:r>
              <a:rPr lang="en-US" dirty="0"/>
              <a:t>Process isolation: </a:t>
            </a:r>
            <a:r>
              <a:rPr lang="en-US" dirty="0" err="1"/>
              <a:t>pid</a:t>
            </a:r>
            <a:r>
              <a:rPr lang="en-US" dirty="0"/>
              <a:t> namespace</a:t>
            </a:r>
            <a:endParaRPr lang="en-US" dirty="0"/>
          </a:p>
          <a:p>
            <a:pPr lvl="1">
              <a:defRPr/>
            </a:pPr>
            <a:r>
              <a:rPr lang="en-US" dirty="0"/>
              <a:t>Network interfaces: net namespace</a:t>
            </a:r>
            <a:endParaRPr lang="en-US" dirty="0"/>
          </a:p>
          <a:p>
            <a:pPr lvl="1">
              <a:defRPr/>
            </a:pPr>
            <a:r>
              <a:rPr lang="en-US" dirty="0" err="1"/>
              <a:t>Interprocess</a:t>
            </a:r>
            <a:r>
              <a:rPr lang="en-US" dirty="0"/>
              <a:t> communication: </a:t>
            </a:r>
            <a:r>
              <a:rPr lang="en-US" dirty="0" err="1"/>
              <a:t>ipc</a:t>
            </a:r>
            <a:r>
              <a:rPr lang="en-US" dirty="0"/>
              <a:t> namespace</a:t>
            </a:r>
            <a:endParaRPr lang="en-US" dirty="0"/>
          </a:p>
          <a:p>
            <a:pPr lvl="1">
              <a:defRPr/>
            </a:pPr>
            <a:r>
              <a:rPr lang="en-US" dirty="0"/>
              <a:t>Filesystem: </a:t>
            </a:r>
            <a:r>
              <a:rPr lang="en-US" dirty="0" err="1"/>
              <a:t>mnt</a:t>
            </a:r>
            <a:r>
              <a:rPr lang="en-US" dirty="0"/>
              <a:t> namespace</a:t>
            </a:r>
            <a:endParaRPr lang="en-US" dirty="0"/>
          </a:p>
          <a:p>
            <a:pPr lvl="1">
              <a:defRPr/>
            </a:pPr>
            <a:r>
              <a:rPr lang="en-US" dirty="0"/>
              <a:t>Kernel and version identifiers: </a:t>
            </a:r>
            <a:r>
              <a:rPr lang="en-US" dirty="0" err="1"/>
              <a:t>uts</a:t>
            </a:r>
            <a:r>
              <a:rPr lang="en-US" dirty="0"/>
              <a:t> namespace</a:t>
            </a:r>
            <a:endParaRPr lang="en-US" dirty="0"/>
          </a:p>
          <a:p>
            <a:pPr>
              <a:defRPr/>
            </a:pPr>
            <a:r>
              <a:rPr lang="en-US" dirty="0"/>
              <a:t>Control groups (</a:t>
            </a:r>
            <a:r>
              <a:rPr lang="en-US" dirty="0" err="1"/>
              <a:t>cgroups</a:t>
            </a:r>
            <a:r>
              <a:rPr lang="en-US" dirty="0"/>
              <a:t>)</a:t>
            </a:r>
            <a:endParaRPr lang="en-US" dirty="0"/>
          </a:p>
          <a:p>
            <a:pPr lvl="1">
              <a:defRPr/>
            </a:pPr>
            <a:r>
              <a:rPr lang="en-US" dirty="0"/>
              <a:t>Limits resources such as CPU, memory, network bandwidth, device access control</a:t>
            </a:r>
            <a:endParaRPr lang="en-US" dirty="0"/>
          </a:p>
          <a:p>
            <a:pPr>
              <a:defRPr/>
            </a:pPr>
            <a:r>
              <a:rPr lang="en-US" dirty="0" err="1"/>
              <a:t>UnionFS</a:t>
            </a:r>
            <a:endParaRPr lang="en-US" dirty="0"/>
          </a:p>
          <a:p>
            <a:pPr lvl="1">
              <a:defRPr/>
            </a:pPr>
            <a:r>
              <a:rPr lang="en-US" dirty="0"/>
              <a:t>Layered files used for containers</a:t>
            </a:r>
            <a:endParaRPr lang="en-US" dirty="0"/>
          </a:p>
          <a:p>
            <a:pPr>
              <a:defRPr/>
            </a:pPr>
            <a:r>
              <a:rPr lang="en-US" dirty="0"/>
              <a:t>Container format</a:t>
            </a:r>
            <a:endParaRPr lang="en-US" dirty="0"/>
          </a:p>
          <a:p>
            <a:pPr lvl="1">
              <a:defRPr/>
            </a:pPr>
            <a:r>
              <a:rPr lang="en-US" dirty="0" err="1"/>
              <a:t>libcontainer</a:t>
            </a:r>
            <a:r>
              <a:rPr lang="en-US" dirty="0"/>
              <a:t> – Docker may use other formats in the future</a:t>
            </a:r>
            <a:endParaRPr lang="en-US" dirty="0"/>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endParaRPr lang="en-US" dirty="0"/>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endParaRPr lang="en-AU" b="1" dirty="0"/>
          </a:p>
          <a:p>
            <a:r>
              <a:rPr lang="en-AU" b="1" dirty="0"/>
              <a:t>Partitioning</a:t>
            </a:r>
            <a:endParaRPr lang="en-AU" dirty="0"/>
          </a:p>
          <a:p>
            <a:pPr lvl="1"/>
            <a:r>
              <a:rPr lang="en-AU" dirty="0"/>
              <a:t>🚫 Run multiple operating systems on one physical machine.</a:t>
            </a:r>
            <a:endParaRPr lang="en-AU" dirty="0"/>
          </a:p>
          <a:p>
            <a:pPr lvl="1"/>
            <a:r>
              <a:rPr lang="en-AU" dirty="0"/>
              <a:t>✅ Divide system resources between containers.</a:t>
            </a:r>
            <a:endParaRPr lang="en-AU" dirty="0"/>
          </a:p>
          <a:p>
            <a:r>
              <a:rPr lang="en-AU" b="1" dirty="0"/>
              <a:t>Isolation</a:t>
            </a:r>
            <a:endParaRPr lang="en-AU" dirty="0"/>
          </a:p>
          <a:p>
            <a:pPr lvl="1"/>
            <a:r>
              <a:rPr lang="en-AU" dirty="0"/>
              <a:t>Provide fault and security isolation at the software level.</a:t>
            </a:r>
            <a:endParaRPr lang="en-AU" dirty="0"/>
          </a:p>
          <a:p>
            <a:pPr lvl="1"/>
            <a:r>
              <a:rPr lang="en-AU" dirty="0"/>
              <a:t>Preserve performance with resource controls.</a:t>
            </a:r>
            <a:endParaRPr lang="en-AU" dirty="0"/>
          </a:p>
          <a:p>
            <a:r>
              <a:rPr lang="en-AU" b="1" dirty="0"/>
              <a:t>Encapsulation</a:t>
            </a:r>
            <a:endParaRPr lang="en-AU" dirty="0"/>
          </a:p>
          <a:p>
            <a:pPr lvl="1"/>
            <a:r>
              <a:rPr lang="en-AU" dirty="0"/>
              <a:t>Containers not really designed to save state – they are temporary.</a:t>
            </a:r>
            <a:endParaRPr lang="en-AU" dirty="0"/>
          </a:p>
          <a:p>
            <a:pPr lvl="1"/>
            <a:r>
              <a:rPr lang="en-AU" dirty="0"/>
              <a:t>Can create numerous instances rapidly</a:t>
            </a:r>
            <a:endParaRPr lang="en-AU" dirty="0"/>
          </a:p>
          <a:p>
            <a:r>
              <a:rPr lang="en-AU" b="1" dirty="0"/>
              <a:t>Hardware Independence</a:t>
            </a:r>
            <a:endParaRPr lang="en-AU" dirty="0"/>
          </a:p>
          <a:p>
            <a:pPr lvl="1"/>
            <a:r>
              <a:rPr lang="en-AU" dirty="0"/>
              <a:t>Provision containers on any physical server.</a:t>
            </a:r>
            <a:endParaRPr lang="en-AU" dirty="0"/>
          </a:p>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endParaRPr lang="en-US" dirty="0"/>
          </a:p>
          <a:p>
            <a:pPr>
              <a:defRPr/>
            </a:pPr>
            <a:r>
              <a:rPr lang="en-US" dirty="0"/>
              <a:t>Hello World example</a:t>
            </a: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endParaRPr lang="en-US" dirty="0"/>
          </a:p>
          <a:p>
            <a:pPr lvl="1">
              <a:defRPr/>
            </a:pPr>
            <a:r>
              <a:rPr lang="en-US" dirty="0"/>
              <a:t>COPY ./public-html/ /</a:t>
            </a:r>
            <a:r>
              <a:rPr lang="en-US" dirty="0" err="1"/>
              <a:t>usr</a:t>
            </a:r>
            <a:r>
              <a:rPr lang="en-US" dirty="0"/>
              <a:t>/local/apache2/</a:t>
            </a:r>
            <a:r>
              <a:rPr lang="en-US" dirty="0" err="1"/>
              <a:t>htdocs</a:t>
            </a:r>
            <a:r>
              <a:rPr lang="en-US" dirty="0"/>
              <a:t>/</a:t>
            </a:r>
            <a:endParaRPr lang="en-US" dirty="0"/>
          </a:p>
          <a:p>
            <a:pPr>
              <a:defRPr/>
            </a:pPr>
            <a:r>
              <a:rPr lang="en-US" dirty="0"/>
              <a:t>Create a file </a:t>
            </a:r>
            <a:r>
              <a:rPr lang="en-US" dirty="0" err="1"/>
              <a:t>index.html</a:t>
            </a:r>
            <a:r>
              <a:rPr lang="en-US" dirty="0"/>
              <a:t> in ./public-html and add “hello world”</a:t>
            </a:r>
            <a:endParaRPr lang="en-US" dirty="0"/>
          </a:p>
          <a:p>
            <a:pPr>
              <a:defRPr/>
            </a:pPr>
            <a:r>
              <a:rPr lang="en-US" dirty="0" err="1"/>
              <a:t>docker</a:t>
            </a:r>
            <a:r>
              <a:rPr lang="en-US" dirty="0"/>
              <a:t> build -t my-apache2 .</a:t>
            </a:r>
            <a:endParaRPr lang="en-US" dirty="0"/>
          </a:p>
          <a:p>
            <a:pPr>
              <a:defRPr/>
            </a:pPr>
            <a:r>
              <a:rPr lang="en-US" dirty="0" err="1"/>
              <a:t>docker</a:t>
            </a:r>
            <a:r>
              <a:rPr lang="en-US" dirty="0"/>
              <a:t> run -</a:t>
            </a:r>
            <a:r>
              <a:rPr lang="en-US" dirty="0" err="1"/>
              <a:t>dit</a:t>
            </a:r>
            <a:r>
              <a:rPr lang="en-US" dirty="0"/>
              <a:t> -p 8080:80 --name my-app my-apache2</a:t>
            </a:r>
            <a:endParaRPr lang="en-US" dirty="0"/>
          </a:p>
          <a:p>
            <a:pPr>
              <a:defRPr/>
            </a:pPr>
            <a:r>
              <a:rPr lang="en-US" dirty="0"/>
              <a:t>Open browser and check hell world</a:t>
            </a: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endParaRPr lang="en-US" sz="2600" kern="1200">
              <a:solidFill>
                <a:srgbClr val="FFFFFF"/>
              </a:solidFill>
              <a:latin typeface="+mj-lt"/>
              <a:ea typeface="+mj-ea"/>
              <a:cs typeface="+mj-cs"/>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fld>
            <a:endParaRPr lang="en-US">
              <a:solidFill>
                <a:srgbClr val="898989"/>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to Docker Hub</a:t>
            </a:r>
            <a:endParaRPr lang="en-US" dirty="0"/>
          </a:p>
        </p:txBody>
      </p:sp>
      <p:sp>
        <p:nvSpPr>
          <p:cNvPr id="3" name="Content Placeholder 2"/>
          <p:cNvSpPr>
            <a:spLocks noGrp="1"/>
          </p:cNvSpPr>
          <p:nvPr>
            <p:ph idx="1"/>
          </p:nvPr>
        </p:nvSpPr>
        <p:spPr/>
        <p:txBody>
          <a:bodyPr/>
          <a:lstStyle/>
          <a:p>
            <a:r>
              <a:rPr lang="en-US" dirty="0"/>
              <a:t>Create a private repository on Docker Hub</a:t>
            </a:r>
            <a:endParaRPr lang="en-US" dirty="0"/>
          </a:p>
          <a:p>
            <a:r>
              <a:rPr lang="en-US" dirty="0"/>
              <a:t>Login to docker on command line:</a:t>
            </a:r>
            <a:endParaRPr lang="en-US" dirty="0"/>
          </a:p>
          <a:p>
            <a:pPr lvl="1"/>
            <a:r>
              <a:rPr lang="en-US" dirty="0"/>
              <a:t>docker login –u &lt;username&gt; -p &lt;password&gt;</a:t>
            </a:r>
            <a:endParaRPr lang="en-US" dirty="0"/>
          </a:p>
          <a:p>
            <a:r>
              <a:rPr lang="en-US" dirty="0"/>
              <a:t>Add tag</a:t>
            </a:r>
            <a:endParaRPr lang="en-US" dirty="0"/>
          </a:p>
          <a:p>
            <a:pPr lvl="1"/>
            <a:r>
              <a:rPr lang="en-US" dirty="0"/>
              <a:t>docker tag cits5503demo </a:t>
            </a:r>
            <a:r>
              <a:rPr lang="en-US" dirty="0" err="1"/>
              <a:t>dglance</a:t>
            </a:r>
            <a:r>
              <a:rPr lang="en-US" dirty="0"/>
              <a:t>/cits5503demo</a:t>
            </a:r>
            <a:endParaRPr lang="en-US" dirty="0"/>
          </a:p>
          <a:p>
            <a:r>
              <a:rPr lang="en-US" dirty="0"/>
              <a:t>Push to Docker Hub</a:t>
            </a:r>
            <a:endParaRPr lang="en-US" dirty="0"/>
          </a:p>
          <a:p>
            <a:pPr lvl="1"/>
            <a:r>
              <a:rPr lang="en-US" dirty="0"/>
              <a:t>docker push </a:t>
            </a:r>
            <a:r>
              <a:rPr lang="en-US" dirty="0" err="1"/>
              <a:t>dglance</a:t>
            </a:r>
            <a:r>
              <a:rPr lang="en-US" dirty="0"/>
              <a:t>/cits5503demo</a:t>
            </a:r>
            <a:endParaRPr lang="en-US" dirty="0"/>
          </a:p>
          <a:p>
            <a:r>
              <a:rPr lang="en-US" dirty="0"/>
              <a:t>Now can run using </a:t>
            </a:r>
            <a:r>
              <a:rPr lang="en-US" dirty="0" err="1"/>
              <a:t>dglance</a:t>
            </a:r>
            <a:r>
              <a:rPr lang="en-US" dirty="0"/>
              <a:t>/cits5503demo</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endParaRPr lang="en-US" dirty="0"/>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endParaRPr lang="en-AU" dirty="0"/>
          </a:p>
          <a:p>
            <a:r>
              <a:rPr lang="en-AU" dirty="0"/>
              <a:t>docker start – Starts one or more stopped containers</a:t>
            </a:r>
            <a:endParaRPr lang="en-AU" dirty="0"/>
          </a:p>
          <a:p>
            <a:r>
              <a:rPr lang="en-AU" dirty="0"/>
              <a:t>docker stop – Stops one or more running containers</a:t>
            </a:r>
            <a:endParaRPr lang="en-AU" dirty="0"/>
          </a:p>
          <a:p>
            <a:r>
              <a:rPr lang="en-AU" dirty="0"/>
              <a:t>docker build – Builds an image form a Docker file</a:t>
            </a:r>
            <a:endParaRPr lang="en-AU" dirty="0"/>
          </a:p>
          <a:p>
            <a:r>
              <a:rPr lang="en-AU" dirty="0"/>
              <a:t>docker pull – Pulls an image or a repository from a registry</a:t>
            </a:r>
            <a:endParaRPr lang="en-AU" dirty="0"/>
          </a:p>
          <a:p>
            <a:r>
              <a:rPr lang="en-AU" dirty="0"/>
              <a:t>docker push – Pushes an image or a repository to a registry</a:t>
            </a:r>
            <a:endParaRPr lang="en-AU" dirty="0"/>
          </a:p>
          <a:p>
            <a:r>
              <a:rPr lang="en-AU" dirty="0"/>
              <a:t>docker export – Exports a container’s filesystem as a tar archive</a:t>
            </a:r>
            <a:endParaRPr lang="en-AU" dirty="0"/>
          </a:p>
          <a:p>
            <a:r>
              <a:rPr lang="en-AU" dirty="0"/>
              <a:t>docker exec – Runs a command in a run-time container</a:t>
            </a:r>
            <a:endParaRPr lang="en-AU" dirty="0"/>
          </a:p>
          <a:p>
            <a:r>
              <a:rPr lang="en-AU" dirty="0"/>
              <a:t>docker search – Searches the Docker Hub for images</a:t>
            </a:r>
            <a:endParaRPr lang="en-AU" dirty="0"/>
          </a:p>
          <a:p>
            <a:r>
              <a:rPr lang="en-AU" dirty="0"/>
              <a:t>docker attach – Attaches to a running container</a:t>
            </a:r>
            <a:endParaRPr lang="en-AU" dirty="0"/>
          </a:p>
          <a:p>
            <a:r>
              <a:rPr lang="en-AU" dirty="0"/>
              <a:t>docker commit – Creates a new image from a container’s changes</a:t>
            </a:r>
            <a:endParaRPr lang="en-US" dirty="0"/>
          </a:p>
          <a:p>
            <a:pPr>
              <a:defRPr/>
            </a:pPr>
            <a:endParaRPr lang="en-US" dirty="0"/>
          </a:p>
          <a:p>
            <a:pP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
        <p:nvSpPr>
          <p:cNvPr id="6" name="TextBox 5"/>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endParaRPr lang="en-US" dirty="0"/>
          </a:p>
          <a:p>
            <a:pPr algn="l"/>
            <a:r>
              <a:rPr lang="en-US" dirty="0"/>
              <a:t>ADD . /code</a:t>
            </a:r>
            <a:endParaRPr lang="en-US" dirty="0"/>
          </a:p>
          <a:p>
            <a:pPr algn="l"/>
            <a:r>
              <a:rPr lang="en-US" dirty="0"/>
              <a:t>WORKDIR /code</a:t>
            </a:r>
            <a:endParaRPr lang="en-US" dirty="0"/>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endParaRPr lang="en-US" dirty="0"/>
          </a:p>
          <a:p>
            <a:pPr algn="l"/>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
        <p:nvSpPr>
          <p:cNvPr id="6" name="TextBox 5"/>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endParaRPr lang="en-AU" sz="1400" dirty="0"/>
          </a:p>
          <a:p>
            <a:pPr algn="l"/>
            <a:r>
              <a:rPr lang="en-AU" sz="1400" dirty="0"/>
              <a:t>import </a:t>
            </a:r>
            <a:r>
              <a:rPr lang="en-AU" sz="1400" dirty="0" err="1"/>
              <a:t>redis</a:t>
            </a:r>
            <a:endParaRPr lang="en-AU" sz="1400" dirty="0"/>
          </a:p>
          <a:p>
            <a:pPr algn="l"/>
            <a:r>
              <a:rPr lang="en-AU" sz="1400" dirty="0"/>
              <a:t>from flask import Flask</a:t>
            </a:r>
            <a:endParaRPr lang="en-AU" sz="1400" dirty="0"/>
          </a:p>
          <a:p>
            <a:pPr algn="l"/>
            <a:endParaRPr lang="en-AU" sz="1400" dirty="0"/>
          </a:p>
          <a:p>
            <a:pPr algn="l"/>
            <a:r>
              <a:rPr lang="en-AU" sz="1400" dirty="0"/>
              <a:t>app = Flask(__name__)</a:t>
            </a:r>
            <a:endParaRPr lang="en-AU" sz="1400" dirty="0"/>
          </a:p>
          <a:p>
            <a:pPr algn="l"/>
            <a:r>
              <a:rPr lang="en-AU" sz="1400" dirty="0"/>
              <a:t>cache = </a:t>
            </a:r>
            <a:r>
              <a:rPr lang="en-AU" sz="1400" dirty="0" err="1"/>
              <a:t>redis.Redis</a:t>
            </a:r>
            <a:r>
              <a:rPr lang="en-AU" sz="1400" dirty="0"/>
              <a:t>(host='</a:t>
            </a:r>
            <a:r>
              <a:rPr lang="en-AU" sz="1400" dirty="0" err="1"/>
              <a:t>redis</a:t>
            </a:r>
            <a:r>
              <a:rPr lang="en-AU" sz="1400" dirty="0"/>
              <a:t>', port=6379)</a:t>
            </a:r>
            <a:endParaRPr lang="en-AU" sz="1400" dirty="0"/>
          </a:p>
          <a:p>
            <a:pPr algn="l"/>
            <a:endParaRPr lang="en-AU" sz="1400" dirty="0"/>
          </a:p>
          <a:p>
            <a:pPr algn="l"/>
            <a:r>
              <a:rPr lang="en-AU" sz="1400" dirty="0"/>
              <a:t>def </a:t>
            </a:r>
            <a:r>
              <a:rPr lang="en-AU" sz="1400" dirty="0" err="1"/>
              <a:t>get_hit_count</a:t>
            </a:r>
            <a:r>
              <a:rPr lang="en-AU" sz="1400" dirty="0"/>
              <a:t>():</a:t>
            </a:r>
            <a:endParaRPr lang="en-AU" sz="1400" dirty="0"/>
          </a:p>
          <a:p>
            <a:pPr algn="l"/>
            <a:r>
              <a:rPr lang="en-AU" sz="1400" dirty="0"/>
              <a:t>    retries = 5</a:t>
            </a:r>
            <a:endParaRPr lang="en-AU" sz="1400" dirty="0"/>
          </a:p>
          <a:p>
            <a:pPr algn="l"/>
            <a:r>
              <a:rPr lang="en-AU" sz="1400" dirty="0"/>
              <a:t>    while True:</a:t>
            </a:r>
            <a:endParaRPr lang="en-AU" sz="1400" dirty="0"/>
          </a:p>
          <a:p>
            <a:pPr algn="l"/>
            <a:r>
              <a:rPr lang="en-AU" sz="1400" dirty="0"/>
              <a:t>        try:</a:t>
            </a:r>
            <a:endParaRPr lang="en-AU" sz="1400" dirty="0"/>
          </a:p>
          <a:p>
            <a:pPr algn="l"/>
            <a:r>
              <a:rPr lang="en-AU" sz="1400" dirty="0"/>
              <a:t>            return </a:t>
            </a:r>
            <a:r>
              <a:rPr lang="en-AU" sz="1400" dirty="0" err="1"/>
              <a:t>cache.incr</a:t>
            </a:r>
            <a:r>
              <a:rPr lang="en-AU" sz="1400" dirty="0"/>
              <a:t>('hits')</a:t>
            </a:r>
            <a:endParaRPr lang="en-AU" sz="1400" dirty="0"/>
          </a:p>
          <a:p>
            <a:pPr algn="l"/>
            <a:r>
              <a:rPr lang="en-AU" sz="1400" dirty="0"/>
              <a:t>        except </a:t>
            </a:r>
            <a:r>
              <a:rPr lang="en-AU" sz="1400" dirty="0" err="1"/>
              <a:t>redis.exceptions.ConnectionError</a:t>
            </a:r>
            <a:r>
              <a:rPr lang="en-AU" sz="1400" dirty="0"/>
              <a:t> as </a:t>
            </a:r>
            <a:r>
              <a:rPr lang="en-AU" sz="1400" dirty="0" err="1"/>
              <a:t>exc</a:t>
            </a:r>
            <a:r>
              <a:rPr lang="en-AU" sz="1400" dirty="0"/>
              <a:t>:</a:t>
            </a:r>
            <a:endParaRPr lang="en-AU" sz="1400" dirty="0"/>
          </a:p>
          <a:p>
            <a:pPr algn="l"/>
            <a:r>
              <a:rPr lang="en-AU" sz="1400" dirty="0"/>
              <a:t>            if retries == 0:</a:t>
            </a:r>
            <a:endParaRPr lang="en-AU" sz="1400" dirty="0"/>
          </a:p>
          <a:p>
            <a:pPr algn="l"/>
            <a:r>
              <a:rPr lang="en-AU" sz="1400" dirty="0"/>
              <a:t>                raise </a:t>
            </a:r>
            <a:r>
              <a:rPr lang="en-AU" sz="1400" dirty="0" err="1"/>
              <a:t>exc</a:t>
            </a:r>
            <a:endParaRPr lang="en-AU" sz="1400" dirty="0"/>
          </a:p>
          <a:p>
            <a:pPr algn="l"/>
            <a:r>
              <a:rPr lang="en-AU" sz="1400" dirty="0"/>
              <a:t>            retries -= 1</a:t>
            </a:r>
            <a:endParaRPr lang="en-AU" sz="1400" dirty="0"/>
          </a:p>
          <a:p>
            <a:pPr algn="l"/>
            <a:r>
              <a:rPr lang="en-AU" sz="1400" dirty="0"/>
              <a:t>            </a:t>
            </a:r>
            <a:r>
              <a:rPr lang="en-AU" sz="1400" dirty="0" err="1"/>
              <a:t>time.sleep</a:t>
            </a:r>
            <a:r>
              <a:rPr lang="en-AU" sz="1400" dirty="0"/>
              <a:t>(0.5)</a:t>
            </a:r>
            <a:endParaRPr lang="en-AU" sz="1400" dirty="0"/>
          </a:p>
          <a:p>
            <a:pPr algn="l"/>
            <a:endParaRPr lang="en-AU" sz="1400" dirty="0"/>
          </a:p>
          <a:p>
            <a:pPr algn="l"/>
            <a:r>
              <a:rPr lang="en-AU" sz="1400" dirty="0"/>
              <a:t>@</a:t>
            </a:r>
            <a:r>
              <a:rPr lang="en-AU" sz="1400" dirty="0" err="1"/>
              <a:t>app.route</a:t>
            </a:r>
            <a:r>
              <a:rPr lang="en-AU" sz="1400" dirty="0"/>
              <a:t>('/')</a:t>
            </a:r>
            <a:endParaRPr lang="en-AU" sz="1400" dirty="0"/>
          </a:p>
          <a:p>
            <a:pPr algn="l"/>
            <a:r>
              <a:rPr lang="en-AU" sz="1400" dirty="0"/>
              <a:t>def hello():</a:t>
            </a:r>
            <a:endParaRPr lang="en-AU" sz="1400" dirty="0"/>
          </a:p>
          <a:p>
            <a:pPr algn="l"/>
            <a:r>
              <a:rPr lang="en-AU" sz="1400" dirty="0"/>
              <a:t>    count = </a:t>
            </a:r>
            <a:r>
              <a:rPr lang="en-AU" sz="1400" dirty="0" err="1"/>
              <a:t>get_hit_count</a:t>
            </a:r>
            <a:r>
              <a:rPr lang="en-AU" sz="1400" dirty="0"/>
              <a:t>()</a:t>
            </a:r>
            <a:endParaRPr lang="en-AU" sz="1400" dirty="0"/>
          </a:p>
          <a:p>
            <a:pPr algn="l"/>
            <a:r>
              <a:rPr lang="en-AU" sz="1400" dirty="0"/>
              <a:t>    return 'Hello World! I have been seen {} times.\</a:t>
            </a:r>
            <a:r>
              <a:rPr lang="en-AU" sz="1400" dirty="0" err="1"/>
              <a:t>n'.format</a:t>
            </a:r>
            <a:r>
              <a:rPr lang="en-AU" sz="1400" dirty="0"/>
              <a:t>(count)</a:t>
            </a:r>
            <a:endParaRPr lang="en-AU" sz="1400" dirty="0"/>
          </a:p>
          <a:p>
            <a:pPr algn="l"/>
            <a:endParaRPr lang="en-AU" sz="1400" dirty="0"/>
          </a:p>
          <a:p>
            <a:pPr algn="l"/>
            <a:r>
              <a:rPr lang="en-AU" sz="1400" dirty="0"/>
              <a:t>if __name__ == "__main__":</a:t>
            </a:r>
            <a:endParaRPr lang="en-AU" sz="1400" dirty="0"/>
          </a:p>
          <a:p>
            <a:pPr algn="l"/>
            <a:r>
              <a:rPr lang="en-AU" sz="1400" dirty="0"/>
              <a:t>    </a:t>
            </a:r>
            <a:r>
              <a:rPr lang="en-AU" sz="1400" dirty="0" err="1"/>
              <a:t>app.run</a:t>
            </a:r>
            <a:r>
              <a:rPr lang="en-AU" sz="1400" dirty="0"/>
              <a:t>(host="0.0.0.0", debug=True)</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
        <p:nvSpPr>
          <p:cNvPr id="6" name="TextBox 5"/>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endParaRPr lang="en-US" dirty="0"/>
          </a:p>
          <a:p>
            <a:pPr algn="l"/>
            <a:r>
              <a:rPr lang="en-US" dirty="0"/>
              <a:t>services:</a:t>
            </a:r>
            <a:endParaRPr lang="en-US" dirty="0"/>
          </a:p>
          <a:p>
            <a:pPr algn="l"/>
            <a:r>
              <a:rPr lang="en-US" dirty="0"/>
              <a:t>  web:</a:t>
            </a:r>
            <a:endParaRPr lang="en-US" dirty="0"/>
          </a:p>
          <a:p>
            <a:pPr algn="l"/>
            <a:r>
              <a:rPr lang="en-US" dirty="0"/>
              <a:t>    build: .</a:t>
            </a:r>
            <a:endParaRPr lang="en-US" dirty="0"/>
          </a:p>
          <a:p>
            <a:pPr algn="l"/>
            <a:r>
              <a:rPr lang="en-US" dirty="0"/>
              <a:t>    ports:</a:t>
            </a:r>
            <a:endParaRPr lang="en-US" dirty="0"/>
          </a:p>
          <a:p>
            <a:pPr algn="l"/>
            <a:r>
              <a:rPr lang="en-US" dirty="0"/>
              <a:t>     - "5000:5000"</a:t>
            </a:r>
            <a:endParaRPr lang="en-US" dirty="0"/>
          </a:p>
          <a:p>
            <a:pPr algn="l"/>
            <a:r>
              <a:rPr lang="en-US" dirty="0"/>
              <a:t>  </a:t>
            </a:r>
            <a:r>
              <a:rPr lang="en-US" dirty="0" err="1"/>
              <a:t>redis</a:t>
            </a:r>
            <a:r>
              <a:rPr lang="en-US" dirty="0"/>
              <a:t>:</a:t>
            </a:r>
            <a:endParaRPr lang="en-US" dirty="0"/>
          </a:p>
          <a:p>
            <a:pPr algn="l"/>
            <a:r>
              <a:rPr lang="en-US" dirty="0"/>
              <a:t>    image: "</a:t>
            </a:r>
            <a:r>
              <a:rPr lang="en-US" dirty="0" err="1"/>
              <a:t>redis:alpine</a:t>
            </a:r>
            <a:r>
              <a:rPr lang="en-US" dirty="0"/>
              <a: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endParaRPr lang="en-US" dirty="0"/>
          </a:p>
          <a:p>
            <a:pPr lvl="1">
              <a:defRPr/>
            </a:pPr>
            <a:r>
              <a:rPr lang="en-US" dirty="0"/>
              <a:t>A machine that’s implemented in software, rather than hardware</a:t>
            </a:r>
            <a:endParaRPr lang="en-US" dirty="0"/>
          </a:p>
          <a:p>
            <a:pPr lvl="1">
              <a:defRPr/>
            </a:pPr>
            <a:r>
              <a:rPr lang="en-US" dirty="0"/>
              <a:t>A self-contained environment that acts like a computer</a:t>
            </a:r>
            <a:endParaRPr lang="en-US" dirty="0"/>
          </a:p>
          <a:p>
            <a:pPr lvl="1">
              <a:defRPr/>
            </a:pPr>
            <a:r>
              <a:rPr lang="en-US" dirty="0"/>
              <a:t>An abstract specification for a computing device (instruction set, etc.)</a:t>
            </a:r>
            <a:endParaRPr lang="en-US" dirty="0"/>
          </a:p>
          <a:p>
            <a:pPr>
              <a:defRPr/>
            </a:pPr>
            <a:r>
              <a:rPr lang="en-US" dirty="0"/>
              <a:t>Common distinction:</a:t>
            </a:r>
            <a:endParaRPr lang="en-US" dirty="0"/>
          </a:p>
          <a:p>
            <a:pPr lvl="1">
              <a:defRPr/>
            </a:pPr>
            <a:r>
              <a:rPr lang="en-US" dirty="0"/>
              <a:t>(language-based) virtual machines </a:t>
            </a:r>
            <a:endParaRPr lang="en-US" dirty="0"/>
          </a:p>
          <a:p>
            <a:pPr lvl="2">
              <a:defRPr/>
            </a:pPr>
            <a:r>
              <a:rPr lang="en-US" dirty="0"/>
              <a:t>Instruction set usually does not resemble any existing architecture</a:t>
            </a:r>
            <a:endParaRPr lang="en-US" dirty="0"/>
          </a:p>
          <a:p>
            <a:pPr lvl="2">
              <a:defRPr/>
            </a:pPr>
            <a:r>
              <a:rPr lang="en-US" dirty="0"/>
              <a:t>Java VM, </a:t>
            </a:r>
            <a:r>
              <a:rPr lang="en-US" dirty="0" err="1"/>
              <a:t>.Net</a:t>
            </a:r>
            <a:r>
              <a:rPr lang="en-US" dirty="0"/>
              <a:t> CLR, many others</a:t>
            </a:r>
            <a:endParaRPr lang="en-US" dirty="0"/>
          </a:p>
          <a:p>
            <a:pPr lvl="1">
              <a:defRPr/>
            </a:pPr>
            <a:r>
              <a:rPr lang="en-US" dirty="0"/>
              <a:t>Virtual Machine Monitors (VMM) or Hypervisor</a:t>
            </a:r>
            <a:endParaRPr lang="en-US" dirty="0"/>
          </a:p>
          <a:p>
            <a:pPr lvl="2">
              <a:defRPr/>
            </a:pPr>
            <a:r>
              <a:rPr lang="en-US" dirty="0"/>
              <a:t>instruction set fully or partially taken from a real architecture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
        <p:nvSpPr>
          <p:cNvPr id="6" name="TextBox 5"/>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endParaRPr lang="en-US" dirty="0"/>
          </a:p>
          <a:p>
            <a:pPr algn="l"/>
            <a:r>
              <a:rPr lang="en-US" dirty="0" err="1"/>
              <a:t>redis</a:t>
            </a:r>
            <a:endParaRPr lang="en-US" dirty="0"/>
          </a:p>
        </p:txBody>
      </p:sp>
      <p:sp>
        <p:nvSpPr>
          <p:cNvPr id="7" name="TextBox 6"/>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endParaRPr lang="en-US" dirty="0"/>
          </a:p>
          <a:p>
            <a:pPr algn="l"/>
            <a:endParaRPr lang="en-US" dirty="0"/>
          </a:p>
          <a:p>
            <a:pPr algn="l"/>
            <a:r>
              <a:rPr lang="en-US" dirty="0"/>
              <a:t>&gt;$ docker-compose up</a:t>
            </a:r>
            <a:endParaRPr lang="en-US" dirty="0"/>
          </a:p>
          <a:p>
            <a:pPr algn="l"/>
            <a:endParaRPr lang="en-US" dirty="0"/>
          </a:p>
          <a:p>
            <a:pPr algn="l"/>
            <a:endParaRPr lang="en-US" dirty="0"/>
          </a:p>
          <a:p>
            <a:pPr algn="l"/>
            <a:r>
              <a:rPr lang="en-US" dirty="0"/>
              <a:t>test with: http://0.0.0.0:5000</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AWS: Elastic Container Service</a:t>
            </a:r>
            <a:endParaRPr lang="en-US" dirty="0"/>
          </a:p>
        </p:txBody>
      </p:sp>
      <p:sp>
        <p:nvSpPr>
          <p:cNvPr id="3" name="Content Placeholder 2"/>
          <p:cNvSpPr>
            <a:spLocks noGrp="1"/>
          </p:cNvSpPr>
          <p:nvPr>
            <p:ph idx="1"/>
          </p:nvPr>
        </p:nvSpPr>
        <p:spPr/>
        <p:txBody>
          <a:bodyPr/>
          <a:lstStyle/>
          <a:p>
            <a:r>
              <a:rPr lang="en-US" dirty="0"/>
              <a:t>AWS provides a service to deploy a cluster of containers running on EC2 instances</a:t>
            </a:r>
            <a:endParaRPr lang="en-US" dirty="0"/>
          </a:p>
          <a:p>
            <a:r>
              <a:rPr lang="en-US" dirty="0"/>
              <a:t>Allows the creation of a Docker registry (Elastic Container Registry) to store and run container images</a:t>
            </a:r>
            <a:endParaRPr lang="en-US" dirty="0"/>
          </a:p>
          <a:p>
            <a:r>
              <a:rPr lang="en-US" dirty="0"/>
              <a:t>Benefits are that other AWS services can be integrated with containers to manage production use</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ECR</a:t>
            </a:r>
            <a:endParaRPr lang="en-US" dirty="0"/>
          </a:p>
        </p:txBody>
      </p:sp>
      <p:sp>
        <p:nvSpPr>
          <p:cNvPr id="3" name="Content Placeholder 2"/>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endParaRPr lang="en-US" dirty="0"/>
          </a:p>
          <a:p>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
        <p:nvSpPr>
          <p:cNvPr id="6" name="TextBox 5"/>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endParaRPr lang="en-AU" dirty="0"/>
          </a:p>
          <a:p>
            <a:pPr algn="l"/>
            <a:endParaRPr lang="en-AU" dirty="0"/>
          </a:p>
          <a:p>
            <a:pPr algn="l"/>
            <a:r>
              <a:rPr lang="en-AU" dirty="0"/>
              <a:t>docker build -t </a:t>
            </a:r>
            <a:r>
              <a:rPr lang="en-AU" dirty="0" err="1"/>
              <a:t>csprepo</a:t>
            </a:r>
            <a:r>
              <a:rPr lang="en-AU" dirty="0"/>
              <a:t> .</a:t>
            </a:r>
            <a:endParaRPr lang="en-AU" dirty="0"/>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endParaRPr lang="en-US" sz="2600" kern="1200">
              <a:solidFill>
                <a:srgbClr val="FFFFFF"/>
              </a:solidFill>
              <a:latin typeface="+mj-lt"/>
              <a:ea typeface="+mj-ea"/>
              <a:cs typeface="+mj-cs"/>
            </a:endParaRPr>
          </a:p>
        </p:txBody>
      </p:sp>
      <p:pic>
        <p:nvPicPr>
          <p:cNvPr id="10"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fld>
            <a:endParaRPr lang="en-US">
              <a:solidFill>
                <a:srgbClr val="898989"/>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create cluster</a:t>
            </a:r>
            <a:endParaRPr lang="en-US" dirty="0"/>
          </a:p>
        </p:txBody>
      </p:sp>
      <p:sp>
        <p:nvSpPr>
          <p:cNvPr id="3" name="Content Placeholder 2"/>
          <p:cNvSpPr>
            <a:spLocks noGrp="1"/>
          </p:cNvSpPr>
          <p:nvPr>
            <p:ph idx="1"/>
          </p:nvPr>
        </p:nvSpPr>
        <p:spPr/>
        <p:txBody>
          <a:bodyPr/>
          <a:lstStyle/>
          <a:p>
            <a:r>
              <a:rPr lang="en-US" dirty="0"/>
              <a:t>Create will create resources based on CloudFormation Stack:</a:t>
            </a:r>
            <a:endParaRPr lang="en-US" dirty="0"/>
          </a:p>
          <a:p>
            <a:pPr lvl="1"/>
            <a:r>
              <a:rPr lang="en-US" dirty="0"/>
              <a:t>VPC</a:t>
            </a:r>
            <a:endParaRPr lang="en-US" dirty="0"/>
          </a:p>
          <a:p>
            <a:pPr lvl="1"/>
            <a:r>
              <a:rPr lang="en-US" dirty="0"/>
              <a:t>Subnets</a:t>
            </a:r>
            <a:endParaRPr lang="en-US" dirty="0"/>
          </a:p>
          <a:p>
            <a:pPr lvl="1"/>
            <a:r>
              <a:rPr lang="en-US" dirty="0"/>
              <a:t>Internet Gateway</a:t>
            </a:r>
            <a:endParaRPr lang="en-US" dirty="0"/>
          </a:p>
          <a:p>
            <a:pPr lvl="1"/>
            <a:r>
              <a:rPr lang="en-US" dirty="0"/>
              <a:t>Route tables</a:t>
            </a:r>
            <a:endParaRPr lang="en-US" dirty="0"/>
          </a:p>
          <a:p>
            <a:r>
              <a:rPr lang="en-US" dirty="0"/>
              <a:t>Note that it doesn’t provision EC2 instances!</a:t>
            </a:r>
            <a:endParaRPr lang="en-US" dirty="0"/>
          </a:p>
          <a:p>
            <a:endParaRPr lang="en-US" dirty="0"/>
          </a:p>
          <a:p>
            <a:pPr lvl="1"/>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Task</a:t>
            </a:r>
            <a:endParaRPr lang="en-US" dirty="0"/>
          </a:p>
        </p:txBody>
      </p:sp>
      <p:sp>
        <p:nvSpPr>
          <p:cNvPr id="3" name="Content Placeholder 2"/>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endParaRPr lang="en-US" dirty="0"/>
          </a:p>
          <a:p>
            <a:pPr lvl="1"/>
            <a:r>
              <a:rPr lang="en-US" dirty="0"/>
              <a:t>Add container</a:t>
            </a:r>
            <a:endParaRPr lang="en-US" dirty="0"/>
          </a:p>
          <a:p>
            <a:pPr lvl="2"/>
            <a:r>
              <a:rPr lang="en-US" dirty="0"/>
              <a:t>Pull from ECR or other repository</a:t>
            </a:r>
            <a:endParaRPr lang="en-US" dirty="0"/>
          </a:p>
          <a:p>
            <a:pPr lvl="2"/>
            <a:r>
              <a:rPr lang="en-US" dirty="0"/>
              <a:t>Specify port mappings</a:t>
            </a:r>
            <a:endParaRPr lang="en-US" dirty="0"/>
          </a:p>
          <a:p>
            <a:pPr lvl="2"/>
            <a:r>
              <a:rPr lang="en-US" dirty="0"/>
              <a:t>Can specify range of other parameters</a:t>
            </a:r>
            <a:endParaRPr lang="en-US" dirty="0"/>
          </a:p>
          <a:p>
            <a:pPr lvl="3"/>
            <a:r>
              <a:rPr lang="en-US" dirty="0" err="1"/>
              <a:t>Healthcheck</a:t>
            </a:r>
            <a:r>
              <a:rPr lang="en-US" dirty="0"/>
              <a:t>: is it still functioning</a:t>
            </a:r>
            <a:endParaRPr lang="en-US" dirty="0"/>
          </a:p>
          <a:p>
            <a:pPr lvl="3"/>
            <a:r>
              <a:rPr lang="en-US" dirty="0"/>
              <a:t>Environment variables</a:t>
            </a:r>
            <a:endParaRPr lang="en-US" dirty="0"/>
          </a:p>
          <a:p>
            <a:pPr lvl="3"/>
            <a:r>
              <a:rPr lang="en-US" dirty="0"/>
              <a:t>Network settings</a:t>
            </a:r>
            <a:endParaRPr lang="en-US" dirty="0"/>
          </a:p>
          <a:p>
            <a:pPr lvl="3"/>
            <a:r>
              <a:rPr lang="en-US" dirty="0"/>
              <a:t>Storage and logging</a:t>
            </a:r>
            <a:endParaRPr lang="en-US" dirty="0"/>
          </a:p>
          <a:p>
            <a:pPr lvl="3"/>
            <a:r>
              <a:rPr lang="en-US" dirty="0"/>
              <a:t>Resource limits</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task</a:t>
            </a:r>
            <a:endParaRPr lang="en-US" dirty="0"/>
          </a:p>
        </p:txBody>
      </p:sp>
      <p:sp>
        <p:nvSpPr>
          <p:cNvPr id="3" name="Content Placeholder 2"/>
          <p:cNvSpPr>
            <a:spLocks noGrp="1"/>
          </p:cNvSpPr>
          <p:nvPr>
            <p:ph idx="1"/>
          </p:nvPr>
        </p:nvSpPr>
        <p:spPr/>
        <p:txBody>
          <a:bodyPr/>
          <a:lstStyle/>
          <a:p>
            <a:r>
              <a:rPr lang="en-US" dirty="0"/>
              <a:t>Associate cluster</a:t>
            </a:r>
            <a:endParaRPr lang="en-US" dirty="0"/>
          </a:p>
          <a:p>
            <a:r>
              <a:rPr lang="en-US" dirty="0"/>
              <a:t>Choose VPC, subnets</a:t>
            </a:r>
            <a:endParaRPr lang="en-US" dirty="0"/>
          </a:p>
          <a:p>
            <a:r>
              <a:rPr lang="en-US" dirty="0"/>
              <a:t>Allocate memory</a:t>
            </a:r>
            <a:endParaRPr lang="en-US" dirty="0"/>
          </a:p>
          <a:p>
            <a:r>
              <a:rPr lang="en-US" dirty="0"/>
              <a:t>Allocate roles</a:t>
            </a:r>
            <a:endParaRPr lang="en-US" dirty="0"/>
          </a:p>
          <a:p>
            <a:r>
              <a:rPr lang="en-US" dirty="0"/>
              <a:t>Run</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Computing</a:t>
            </a:r>
            <a:endParaRPr lang="en-US" dirty="0"/>
          </a:p>
        </p:txBody>
      </p:sp>
      <p:sp>
        <p:nvSpPr>
          <p:cNvPr id="3" name="Content Placeholder 2"/>
          <p:cNvSpPr>
            <a:spLocks noGrp="1"/>
          </p:cNvSpPr>
          <p:nvPr>
            <p:ph idx="1"/>
          </p:nvPr>
        </p:nvSpPr>
        <p:spPr/>
        <p:txBody>
          <a:bodyPr/>
          <a:lstStyle/>
          <a:p>
            <a:r>
              <a:rPr lang="en-US" dirty="0" err="1"/>
              <a:t>Fargate</a:t>
            </a:r>
            <a:r>
              <a:rPr lang="en-US" dirty="0"/>
              <a:t> is an example of serverless computing</a:t>
            </a:r>
            <a:endParaRPr lang="en-US" dirty="0"/>
          </a:p>
          <a:p>
            <a:r>
              <a:rPr lang="en-US" dirty="0"/>
              <a:t>Don’t need to worry about operating systems or maintaining VMs</a:t>
            </a:r>
            <a:endParaRPr lang="en-US" dirty="0"/>
          </a:p>
          <a:p>
            <a:r>
              <a:rPr lang="en-US" dirty="0"/>
              <a:t>Other environment for this is Kubernetes</a:t>
            </a:r>
            <a:endParaRPr lang="en-US" dirty="0"/>
          </a:p>
          <a:p>
            <a:r>
              <a:rPr lang="en-US" dirty="0"/>
              <a:t>Execution is simply a container or in the case of AWS Lambda just a piece of code</a:t>
            </a:r>
            <a:endParaRPr lang="en-US" dirty="0"/>
          </a:p>
          <a:p>
            <a:pPr lvl="1"/>
            <a:r>
              <a:rPr lang="en-US" dirty="0"/>
              <a:t>Difference is between how applications get executed and the choice of development environment</a:t>
            </a:r>
            <a:endParaRPr lang="en-US" dirty="0"/>
          </a:p>
          <a:p>
            <a:r>
              <a:rPr lang="en-US" dirty="0"/>
              <a:t>Fits in with Micro Service architectures </a:t>
            </a:r>
            <a:endParaRPr lang="en-US" dirty="0"/>
          </a:p>
          <a:p>
            <a:pPr marL="457200" lvl="1" indent="0">
              <a:buNone/>
            </a:pP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a:t>
            </a:r>
            <a:endParaRPr lang="en-US" dirty="0"/>
          </a:p>
        </p:txBody>
      </p:sp>
      <p:sp>
        <p:nvSpPr>
          <p:cNvPr id="3" name="Content Placeholder 2"/>
          <p:cNvSpPr>
            <a:spLocks noGrp="1"/>
          </p:cNvSpPr>
          <p:nvPr>
            <p:ph idx="1"/>
          </p:nvPr>
        </p:nvSpPr>
        <p:spPr/>
        <p:txBody>
          <a:bodyPr/>
          <a:lstStyle/>
          <a:p>
            <a:r>
              <a:rPr lang="en-US" dirty="0"/>
              <a:t>AWS Lambda removes the container details and allows “functions” to be written</a:t>
            </a:r>
            <a:endParaRPr lang="en-US" dirty="0"/>
          </a:p>
          <a:p>
            <a:r>
              <a:rPr lang="en-US" dirty="0"/>
              <a:t>Supports different programming environments:</a:t>
            </a:r>
            <a:endParaRPr lang="en-US" dirty="0"/>
          </a:p>
          <a:p>
            <a:pPr lvl="1"/>
            <a:r>
              <a:rPr lang="en-US" dirty="0"/>
              <a:t>Java, </a:t>
            </a:r>
            <a:r>
              <a:rPr lang="en-US" dirty="0" err="1"/>
              <a:t>Javscript</a:t>
            </a:r>
            <a:r>
              <a:rPr lang="en-US" dirty="0"/>
              <a:t>, Python, C#</a:t>
            </a:r>
            <a:endParaRPr lang="en-US" dirty="0"/>
          </a:p>
          <a:p>
            <a:r>
              <a:rPr lang="en-US" dirty="0"/>
              <a:t>Functions can be connected to “events” coming from a number of different environments:</a:t>
            </a:r>
            <a:endParaRPr lang="en-US" dirty="0"/>
          </a:p>
          <a:p>
            <a:pPr lvl="1"/>
            <a:r>
              <a:rPr lang="en-US" dirty="0"/>
              <a:t>HTTP</a:t>
            </a:r>
            <a:endParaRPr lang="en-US" dirty="0"/>
          </a:p>
          <a:p>
            <a:pPr lvl="1"/>
            <a:r>
              <a:rPr lang="en-US" dirty="0"/>
              <a:t>IoT</a:t>
            </a:r>
            <a:endParaRPr lang="en-US" dirty="0"/>
          </a:p>
          <a:p>
            <a:pPr lvl="1"/>
            <a:r>
              <a:rPr lang="en-US" dirty="0"/>
              <a:t>Mobile</a:t>
            </a:r>
            <a:endParaRPr lang="en-US" dirty="0"/>
          </a:p>
          <a:p>
            <a:pPr lvl="1"/>
            <a:r>
              <a:rPr lang="en-US" dirty="0"/>
              <a:t>Other AWS services like Kinesis</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2"/>
              </a:rPr>
              <a:t>https://medium.com/@amiram_26122/the-hidden-costs-of-serverless-6ced7844780b</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endParaRPr lang="en-US" dirty="0"/>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endParaRPr lang="en-AU" dirty="0"/>
          </a:p>
          <a:p>
            <a:pPr lvl="1"/>
            <a:r>
              <a:rPr lang="en-AU" dirty="0"/>
              <a:t>Divide system resources between virtual machines.</a:t>
            </a:r>
            <a:endParaRPr lang="en-AU" dirty="0"/>
          </a:p>
          <a:p>
            <a:r>
              <a:rPr lang="en-AU" b="1" dirty="0"/>
              <a:t>Isolation</a:t>
            </a:r>
            <a:endParaRPr lang="en-AU" dirty="0"/>
          </a:p>
          <a:p>
            <a:pPr lvl="1"/>
            <a:r>
              <a:rPr lang="en-AU" dirty="0"/>
              <a:t>Provide fault and security isolation at the hardware level.</a:t>
            </a:r>
            <a:endParaRPr lang="en-AU" dirty="0"/>
          </a:p>
          <a:p>
            <a:pPr lvl="1"/>
            <a:r>
              <a:rPr lang="en-AU" dirty="0"/>
              <a:t>Preserve performance with advanced resource controls.</a:t>
            </a:r>
            <a:endParaRPr lang="en-AU" dirty="0"/>
          </a:p>
          <a:p>
            <a:r>
              <a:rPr lang="en-AU" b="1" dirty="0"/>
              <a:t>Encapsulation</a:t>
            </a:r>
            <a:endParaRPr lang="en-AU" dirty="0"/>
          </a:p>
          <a:p>
            <a:pPr lvl="1"/>
            <a:r>
              <a:rPr lang="en-AU" dirty="0"/>
              <a:t>Save the entire state of a virtual machine to files.</a:t>
            </a:r>
            <a:endParaRPr lang="en-AU" dirty="0"/>
          </a:p>
          <a:p>
            <a:pPr lvl="1"/>
            <a:r>
              <a:rPr lang="en-AU" dirty="0"/>
              <a:t>Move and copy virtual machines as easily as moving and copying files.</a:t>
            </a:r>
            <a:endParaRPr lang="en-AU" dirty="0"/>
          </a:p>
          <a:p>
            <a:r>
              <a:rPr lang="en-AU" b="1" dirty="0"/>
              <a:t>Hardware Independence</a:t>
            </a:r>
            <a:endParaRPr lang="en-AU" dirty="0"/>
          </a:p>
          <a:p>
            <a:pPr lvl="1"/>
            <a:r>
              <a:rPr lang="en-AU" dirty="0"/>
              <a:t>Provision or migrate any virtual machine to any physical server.</a:t>
            </a:r>
            <a:endParaRPr lang="en-AU" dirty="0"/>
          </a:p>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AWS Lambda</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55800" y="930296"/>
            <a:ext cx="8826500" cy="5303816"/>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r>
              <a:rPr lang="en-US" dirty="0"/>
              <a:t>Functions need to be packaged and uploaded as zip files</a:t>
            </a:r>
            <a:endParaRPr lang="en-US" dirty="0"/>
          </a:p>
          <a:p>
            <a:r>
              <a:rPr lang="en-US" dirty="0"/>
              <a:t>Can be tested locally using SAM CLI – doing much of the same thing as Docker</a:t>
            </a:r>
            <a:endParaRPr lang="en-US" dirty="0"/>
          </a:p>
          <a:p>
            <a:r>
              <a:rPr lang="en-US" dirty="0"/>
              <a:t>functions can also be edited using AWS Lambda Console Editor</a:t>
            </a:r>
            <a:endParaRPr lang="en-US" dirty="0"/>
          </a:p>
          <a:p>
            <a:r>
              <a:rPr lang="en-US" dirty="0"/>
              <a:t>Create a function</a:t>
            </a:r>
            <a:endParaRPr lang="en-US" dirty="0"/>
          </a:p>
          <a:p>
            <a:pPr lvl="1"/>
            <a:r>
              <a:rPr lang="en-US" dirty="0"/>
              <a:t>Choose language</a:t>
            </a:r>
            <a:endParaRPr lang="en-US" dirty="0"/>
          </a:p>
          <a:p>
            <a:pPr lvl="1"/>
            <a:r>
              <a:rPr lang="en-US" dirty="0"/>
              <a:t>Role</a:t>
            </a:r>
            <a:endParaRPr lang="en-US" dirty="0"/>
          </a:p>
          <a:p>
            <a:pPr lvl="1"/>
            <a:r>
              <a:rPr lang="en-US" dirty="0"/>
              <a:t>Template</a:t>
            </a:r>
            <a:endParaRPr lang="en-US" dirty="0"/>
          </a:p>
          <a:p>
            <a:r>
              <a:rPr lang="en-US" dirty="0"/>
              <a:t>Edit code and test</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an API Gateway	</a:t>
            </a:r>
            <a:endParaRPr lang="en-US" dirty="0"/>
          </a:p>
        </p:txBody>
      </p:sp>
      <p:sp>
        <p:nvSpPr>
          <p:cNvPr id="3" name="Content Placeholder 2"/>
          <p:cNvSpPr>
            <a:spLocks noGrp="1"/>
          </p:cNvSpPr>
          <p:nvPr>
            <p:ph idx="1"/>
          </p:nvPr>
        </p:nvSpPr>
        <p:spPr/>
        <p:txBody>
          <a:bodyPr/>
          <a:lstStyle/>
          <a:p>
            <a:r>
              <a:rPr lang="en-US" dirty="0"/>
              <a:t>Simple way to associate a URL with a specific function</a:t>
            </a:r>
            <a:endParaRPr lang="en-US" dirty="0"/>
          </a:p>
          <a:p>
            <a:r>
              <a:rPr lang="en-US" dirty="0"/>
              <a:t>Allows the specification of functions associated with specific HTTP operations (GET, POST, </a:t>
            </a:r>
            <a:r>
              <a:rPr lang="en-US" dirty="0" err="1"/>
              <a:t>etc</a:t>
            </a:r>
            <a:r>
              <a:rPr lang="en-US" dirty="0"/>
              <a:t>)</a:t>
            </a:r>
            <a:endParaRPr lang="en-US" dirty="0"/>
          </a:p>
          <a:p>
            <a:r>
              <a:rPr lang="en-US" dirty="0"/>
              <a:t>Supports CORS Cross Origin Resource Sharing</a:t>
            </a:r>
            <a:endParaRPr lang="en-US" dirty="0"/>
          </a:p>
          <a:p>
            <a:r>
              <a:rPr lang="en-US" dirty="0"/>
              <a:t>Makes taking </a:t>
            </a:r>
            <a:r>
              <a:rPr lang="en-US"/>
              <a:t>parameters easy</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325563"/>
          </a:xfrm>
        </p:spPr>
        <p:txBody>
          <a:bodyPr/>
          <a:lstStyle/>
          <a:p>
            <a:r>
              <a:rPr lang="en-US" dirty="0"/>
              <a:t>Typical Serverless Architecture in AWS	</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fld>
            <a:endParaRPr lang="en-GB"/>
          </a:p>
        </p:txBody>
      </p:sp>
      <p:pic>
        <p:nvPicPr>
          <p:cNvPr id="9" name="Content Placeholder 8"/>
          <p:cNvPicPr>
            <a:picLocks noGrp="1" noChangeAspect="1"/>
          </p:cNvPicPr>
          <p:nvPr>
            <p:ph idx="1"/>
          </p:nvPr>
        </p:nvPicPr>
        <p:blipFill rotWithShape="1">
          <a:blip r:embed="rId1">
            <a:extLst>
              <a:ext uri="{28A0092B-C50C-407E-A947-70E740481C1C}">
                <a14:useLocalDpi xmlns:a14="http://schemas.microsoft.com/office/drawing/2010/main" val="0"/>
              </a:ext>
            </a:extLst>
          </a:blip>
          <a:srcRect r="26521" b="17473"/>
          <a:stretch>
            <a:fillRect/>
          </a:stretch>
        </p:blipFill>
        <p:spPr>
          <a:xfrm>
            <a:off x="1689382" y="1092993"/>
            <a:ext cx="9321800" cy="4956709"/>
          </a:xfrm>
        </p:spPr>
      </p:pic>
      <p:sp>
        <p:nvSpPr>
          <p:cNvPr id="10" name="TextBox 9"/>
          <p:cNvSpPr txBox="1"/>
          <p:nvPr/>
        </p:nvSpPr>
        <p:spPr>
          <a:xfrm>
            <a:off x="1040454" y="6356350"/>
            <a:ext cx="1297856" cy="307777"/>
          </a:xfrm>
          <a:prstGeom prst="rect">
            <a:avLst/>
          </a:prstGeom>
          <a:noFill/>
        </p:spPr>
        <p:txBody>
          <a:bodyPr wrap="none" rtlCol="0">
            <a:spAutoFit/>
          </a:bodyPr>
          <a:lstStyle/>
          <a:p>
            <a:r>
              <a:rPr lang="en-US" sz="1400" dirty="0"/>
              <a:t>Courtesy AWS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endParaRPr lang="en-US" dirty="0"/>
          </a:p>
          <a:p>
            <a:pPr>
              <a:defRPr/>
            </a:pPr>
            <a:r>
              <a:rPr lang="en-US" dirty="0"/>
              <a:t>1997 Virtual PC for Mac by Connectix</a:t>
            </a:r>
            <a:endParaRPr lang="en-US" dirty="0"/>
          </a:p>
          <a:p>
            <a:pPr>
              <a:defRPr/>
            </a:pPr>
            <a:r>
              <a:rPr lang="en-US" dirty="0"/>
              <a:t>1999 VMware’s VMware Virtual Platform</a:t>
            </a:r>
            <a:endParaRPr lang="en-US" dirty="0"/>
          </a:p>
          <a:p>
            <a:pPr>
              <a:defRPr/>
            </a:pPr>
            <a:r>
              <a:rPr lang="en-US" dirty="0"/>
              <a:t>2003 Open Source hypervisor Xen</a:t>
            </a:r>
            <a:endParaRPr lang="en-US" dirty="0"/>
          </a:p>
          <a:p>
            <a:pPr>
              <a:defRPr/>
            </a:pPr>
            <a:r>
              <a:rPr lang="en-US" dirty="0"/>
              <a:t>2005 VMware Player – free VM player</a:t>
            </a:r>
            <a:endParaRPr lang="en-US" dirty="0"/>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4"/>
            <a:ext cx="10515600" cy="816684"/>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p:cNvPicPr>
            <a:picLocks noChangeAspect="1"/>
          </p:cNvPicPr>
          <p:nvPr/>
        </p:nvPicPr>
        <p:blipFill>
          <a:blip r:embed="rId1"/>
          <a:stretch>
            <a:fillRect/>
          </a:stretch>
        </p:blipFill>
        <p:spPr>
          <a:xfrm>
            <a:off x="577215" y="718185"/>
            <a:ext cx="11174095" cy="5780405"/>
          </a:xfrm>
          <a:prstGeom prst="rect">
            <a:avLst/>
          </a:prstGeom>
        </p:spPr>
      </p:pic>
      <p:sp>
        <p:nvSpPr>
          <p:cNvPr id="9" name="TextBox 8"/>
          <p:cNvSpPr txBox="1"/>
          <p:nvPr/>
        </p:nvSpPr>
        <p:spPr>
          <a:xfrm>
            <a:off x="360976" y="6498555"/>
            <a:ext cx="1391663" cy="276999"/>
          </a:xfrm>
          <a:prstGeom prst="rect">
            <a:avLst/>
          </a:prstGeom>
          <a:noFill/>
        </p:spPr>
        <p:txBody>
          <a:bodyPr wrap="none" rtlCol="0">
            <a:spAutoFit/>
          </a:bodyPr>
          <a:lstStyle/>
          <a:p>
            <a:r>
              <a:rPr lang="en-US" sz="1200" dirty="0"/>
              <a:t>Courtesy VMWare</a:t>
            </a:r>
            <a:endParaRPr lang="en-US" sz="1200" dirty="0"/>
          </a:p>
        </p:txBody>
      </p:sp>
      <p:sp>
        <p:nvSpPr>
          <p:cNvPr id="11" name="TextBox 10"/>
          <p:cNvSpPr txBox="1"/>
          <p:nvPr/>
        </p:nvSpPr>
        <p:spPr>
          <a:xfrm>
            <a:off x="8876326" y="5996029"/>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p:cNvSpPr txBox="1"/>
          <p:nvPr/>
        </p:nvSpPr>
        <p:spPr>
          <a:xfrm>
            <a:off x="4759789" y="5993574"/>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0"/>
            <a:ext cx="10515600" cy="1031056"/>
          </a:xfrm>
        </p:spPr>
        <p:txBody>
          <a:bodyPr/>
          <a:lstStyle/>
          <a:p>
            <a:r>
              <a:rPr lang="en-US" dirty="0"/>
              <a:t>VM Components</a:t>
            </a:r>
            <a:endParaRPr lang="en-US" dirty="0"/>
          </a:p>
        </p:txBody>
      </p:sp>
      <p:sp>
        <p:nvSpPr>
          <p:cNvPr id="3" name="Content Placeholder 2"/>
          <p:cNvSpPr>
            <a:spLocks noGrp="1"/>
          </p:cNvSpPr>
          <p:nvPr>
            <p:ph idx="1"/>
          </p:nvPr>
        </p:nvSpPr>
        <p:spPr>
          <a:xfrm>
            <a:off x="708409" y="1396181"/>
            <a:ext cx="10645391" cy="4826819"/>
          </a:xfrm>
        </p:spPr>
        <p:txBody>
          <a:bodyPr>
            <a:normAutofit/>
          </a:bodyPr>
          <a:lstStyle/>
          <a:p>
            <a:pPr>
              <a:defRPr/>
            </a:pPr>
            <a:r>
              <a:rPr lang="en-US" dirty="0" err="1"/>
              <a:t>Virtualise</a:t>
            </a:r>
            <a:r>
              <a:rPr lang="en-US" dirty="0"/>
              <a:t> hardware</a:t>
            </a:r>
            <a:endParaRPr lang="en-US" dirty="0"/>
          </a:p>
          <a:p>
            <a:pPr lvl="1">
              <a:defRPr/>
            </a:pPr>
            <a:r>
              <a:rPr lang="en-US" dirty="0"/>
              <a:t>CPU</a:t>
            </a:r>
            <a:endParaRPr lang="en-US" dirty="0"/>
          </a:p>
          <a:p>
            <a:pPr lvl="1">
              <a:defRPr/>
            </a:pPr>
            <a:r>
              <a:rPr lang="en-US" dirty="0"/>
              <a:t>Memory</a:t>
            </a:r>
            <a:endParaRPr lang="en-US" dirty="0"/>
          </a:p>
          <a:p>
            <a:pPr lvl="1">
              <a:defRPr/>
            </a:pPr>
            <a:r>
              <a:rPr lang="en-US" dirty="0"/>
              <a:t>Network interfaces</a:t>
            </a:r>
            <a:endParaRPr lang="en-US" dirty="0"/>
          </a:p>
          <a:p>
            <a:pPr lvl="1">
              <a:defRPr/>
            </a:pPr>
            <a:r>
              <a:rPr lang="en-US" dirty="0"/>
              <a:t>Disks</a:t>
            </a:r>
            <a:endParaRPr lang="en-US" dirty="0"/>
          </a:p>
          <a:p>
            <a:pPr>
              <a:defRPr/>
            </a:pPr>
            <a:r>
              <a:rPr lang="en-US" dirty="0"/>
              <a:t>VM is stored as a file and so can be saved and migrated along with apps and configuration information</a:t>
            </a:r>
            <a:endParaRPr lang="en-US" dirty="0"/>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endParaRPr lang="en-US" dirty="0"/>
          </a:p>
          <a:p>
            <a:pPr>
              <a:defRPr/>
            </a:pPr>
            <a:r>
              <a:rPr lang="en-US" dirty="0"/>
              <a:t>VM OSs run in user mode</a:t>
            </a:r>
            <a:endParaRPr lang="en-US" dirty="0"/>
          </a:p>
          <a:p>
            <a:pPr>
              <a:defRPr/>
            </a:pPr>
            <a:r>
              <a:rPr lang="en-US" dirty="0"/>
              <a:t>Most instructions can execute by hardware without hypervisor intervening</a:t>
            </a:r>
            <a:endParaRPr lang="en-US" dirty="0"/>
          </a:p>
          <a:p>
            <a:pPr>
              <a:defRPr/>
            </a:pPr>
            <a:r>
              <a:rPr lang="en-US" dirty="0"/>
              <a:t>Resource management (memory, peripherals) handled by hypervisor</a:t>
            </a:r>
            <a:endParaRPr lang="en-US" dirty="0"/>
          </a:p>
          <a:p>
            <a:pPr>
              <a:defRPr/>
            </a:pPr>
            <a:r>
              <a:rPr lang="en-US" dirty="0"/>
              <a:t>In VM privileged instructions are “trapped” by the hypervisor and emulated</a:t>
            </a:r>
            <a:endParaRPr lang="en-US" dirty="0"/>
          </a:p>
          <a:p>
            <a:pPr lvl="1">
              <a:defRPr/>
            </a:pPr>
            <a:r>
              <a:rPr lang="en-US" dirty="0"/>
              <a:t>Intel and AMD have added instructions to make this possible (not used by VMware)</a:t>
            </a:r>
            <a:endParaRPr lang="en-US" dirty="0"/>
          </a:p>
          <a:p>
            <a:pPr>
              <a:defRPr/>
            </a:pPr>
            <a:endParaRPr lang="en-US" dirty="0"/>
          </a:p>
          <a:p>
            <a:pPr>
              <a:defRPr/>
            </a:pPr>
            <a:endParaRPr lang="en-US" dirty="0"/>
          </a:p>
          <a:p>
            <a:pPr>
              <a:defRPr/>
            </a:pPr>
            <a:endParaRPr lang="en-US" dirty="0"/>
          </a:p>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p:cNvSpPr txBox="1"/>
          <p:nvPr/>
        </p:nvSpPr>
        <p:spPr>
          <a:xfrm>
            <a:off x="749300" y="1628040"/>
            <a:ext cx="3886200" cy="2062103"/>
          </a:xfrm>
          <a:prstGeom prst="rect">
            <a:avLst/>
          </a:prstGeom>
          <a:noFill/>
        </p:spPr>
        <p:txBody>
          <a:bodyPr wrap="square" rtlCol="0">
            <a:spAutoFit/>
          </a:bodyPr>
          <a:lstStyle/>
          <a:p>
            <a:pPr algn="just"/>
            <a:r>
              <a:rPr lang="en-AU" dirty="0"/>
              <a:t>• Emulation: </a:t>
            </a:r>
            <a:endParaRPr lang="en-AU" dirty="0"/>
          </a:p>
          <a:p>
            <a:pPr algn="just"/>
            <a:endParaRPr lang="en-AU" dirty="0"/>
          </a:p>
          <a:p>
            <a:pPr algn="just"/>
            <a:r>
              <a:rPr lang="en-AU" dirty="0"/>
              <a:t>– Guest code is traversed and instruction classes are mapped to routines that emulate them on the target architecture. </a:t>
            </a:r>
            <a:endParaRPr lang="en-AU"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p:cNvSpPr/>
          <p:nvPr/>
        </p:nvSpPr>
        <p:spPr>
          <a:xfrm>
            <a:off x="708409" y="4341704"/>
            <a:ext cx="3927091" cy="2369880"/>
          </a:xfrm>
          <a:prstGeom prst="rect">
            <a:avLst/>
          </a:prstGeom>
        </p:spPr>
        <p:txBody>
          <a:bodyPr wrap="square">
            <a:spAutoFit/>
          </a:bodyPr>
          <a:lstStyle/>
          <a:p>
            <a:pPr algn="just"/>
            <a:r>
              <a:rPr lang="en-AU" dirty="0"/>
              <a:t>• Binary translation:</a:t>
            </a:r>
            <a:endParaRPr lang="en-AU" dirty="0"/>
          </a:p>
          <a:p>
            <a:pPr algn="just"/>
            <a:r>
              <a:rPr lang="en-AU" dirty="0"/>
              <a:t> – The entire program is translated into a binary of another architecture. </a:t>
            </a:r>
            <a:endParaRPr lang="en-AU" dirty="0"/>
          </a:p>
          <a:p>
            <a:pPr algn="just"/>
            <a:r>
              <a:rPr lang="en-AU" dirty="0"/>
              <a:t> – Each binary source instruction is emulated by some binary target instructions.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11061</Words>
  <Application>WPS 演示</Application>
  <PresentationFormat>Widescreen</PresentationFormat>
  <Paragraphs>552</Paragraphs>
  <Slides>43</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宋体</vt:lpstr>
      <vt:lpstr>Wingdings</vt:lpstr>
      <vt:lpstr>Tahoma</vt:lpstr>
      <vt:lpstr>Times New Roman</vt:lpstr>
      <vt:lpstr>Courier New</vt:lpstr>
      <vt:lpstr>Calibri Light</vt:lpstr>
      <vt:lpstr>Calibri</vt:lpstr>
      <vt:lpstr>等线</vt:lpstr>
      <vt:lpstr>微软雅黑</vt:lpstr>
      <vt:lpstr>Arial Unicode MS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lpstr>Typical Serverless Architecture in AWS	</vt:lpstr>
    </vt:vector>
  </TitlesOfParts>
  <Company>Rice University / Max Planck Institute for Software Systems</Company>
  <LinksUpToDate>false</LinksUpToDate>
  <SharedDoc>false</SharedDoc>
  <HyperlinksChanged>false</HyperlinksChanged>
  <AppVersion>14.0000</AppVersion>
  <Manager>Peter Druschel</Manager>
  <HyperlinkBase>http://www.cs.rice.edu/~ahae/</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creator>Andreas Haeberlen</dc:creator>
  <cp:keywords>NETS 212</cp:keywords>
  <dc:description>http://www.cis.upenn.edu/~nets212/</dc:description>
  <dc:subject>Scalable and Cloud Computing</dc:subject>
  <cp:category>Lecture</cp:category>
  <cp:lastModifiedBy>26987</cp:lastModifiedBy>
  <cp:revision>4087</cp:revision>
  <dcterms:created xsi:type="dcterms:W3CDTF">1999-05-23T11:18:00Z</dcterms:created>
  <dcterms:modified xsi:type="dcterms:W3CDTF">2022-08-08T07:16:15Z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C32E7857AF3F4E4B98EDBED1906693AB</vt:lpwstr>
  </property>
  <property fmtid="{D5CDD505-2E9C-101B-9397-08002B2CF9AE}" pid="3" name="KSOProductBuildVer">
    <vt:lpwstr>2052-11.1.0.11339</vt:lpwstr>
  </property>
</Properties>
</file>